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3"/>
  </p:notesMasterIdLst>
  <p:sldIdLst>
    <p:sldId id="256" r:id="rId2"/>
    <p:sldId id="257" r:id="rId3"/>
    <p:sldId id="259" r:id="rId4"/>
    <p:sldId id="260" r:id="rId5"/>
    <p:sldId id="261" r:id="rId6"/>
    <p:sldId id="263" r:id="rId7"/>
    <p:sldId id="264" r:id="rId8"/>
    <p:sldId id="265" r:id="rId9"/>
    <p:sldId id="266" r:id="rId10"/>
    <p:sldId id="267" r:id="rId11"/>
    <p:sldId id="268" r:id="rId12"/>
  </p:sldIdLst>
  <p:sldSz cx="12192000" cy="6858000"/>
  <p:notesSz cx="6858000" cy="9144000"/>
  <p:embeddedFontLst>
    <p:embeddedFont>
      <p:font typeface="Calibri" panose="020F0502020204030204" pitchFamily="34" charset="0"/>
      <p:regular r:id="rId14"/>
      <p:bold r:id="rId15"/>
      <p:italic r:id="rId16"/>
      <p:boldItalic r:id="rId17"/>
    </p:embeddedFont>
    <p:embeddedFont>
      <p:font typeface="Roboto" panose="020B0604020202020204" charset="0"/>
      <p:regular r:id="rId18"/>
      <p:bold r:id="rId19"/>
      <p:italic r:id="rId20"/>
      <p:boldItalic r:id="rId21"/>
    </p:embeddedFont>
    <p:embeddedFont>
      <p:font typeface="Roboto Medium" panose="020B0604020202020204" charset="0"/>
      <p:regular r:id="rId22"/>
      <p:bold r:id="rId23"/>
      <p:italic r:id="rId24"/>
      <p:boldItalic r:id="rId25"/>
    </p:embeddedFont>
    <p:embeddedFont>
      <p:font typeface="Roboto Thin"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31" roundtripDataSignature="AMtx7mgQEiGtTSzKPMmegXuwDzUFxe96B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E42C97B-D63B-41CA-B02F-05B2C260E99A}">
  <a:tblStyle styleId="{3E42C97B-D63B-41CA-B02F-05B2C260E99A}" styleName="Table_0">
    <a:wholeTbl>
      <a:tcTxStyle b="off" i="off">
        <a:font>
          <a:latin typeface="Arial"/>
          <a:ea typeface="Arial"/>
          <a:cs typeface="Arial"/>
        </a:font>
        <a:srgbClr val="000000"/>
      </a:tcTxStyle>
      <a:tcStyle>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2" d="100"/>
          <a:sy n="62" d="100"/>
        </p:scale>
        <p:origin x="804" y="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26" Type="http://schemas.openxmlformats.org/officeDocument/2006/relationships/font" Target="fonts/font13.fntdata"/><Relationship Id="rId3" Type="http://schemas.openxmlformats.org/officeDocument/2006/relationships/slide" Target="slides/slide2.xml"/><Relationship Id="rId21" Type="http://schemas.openxmlformats.org/officeDocument/2006/relationships/font" Target="fonts/font8.fntdata"/><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font" Target="fonts/font12.fntdata"/><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29"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1.fntdata"/><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font" Target="fonts/font10.fntdata"/><Relationship Id="rId28"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font" Target="fonts/font6.fntdata"/><Relationship Id="rId31"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font" Target="fonts/font9.fntdata"/><Relationship Id="rId27" Type="http://schemas.openxmlformats.org/officeDocument/2006/relationships/font" Target="fonts/font14.fntdata"/><Relationship Id="rId35"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94" name="Google Shape;94;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9"/>
        <p:cNvGrpSpPr/>
        <p:nvPr/>
      </p:nvGrpSpPr>
      <p:grpSpPr>
        <a:xfrm>
          <a:off x="0" y="0"/>
          <a:ext cx="0" cy="0"/>
          <a:chOff x="0" y="0"/>
          <a:chExt cx="0" cy="0"/>
        </a:xfrm>
      </p:grpSpPr>
      <p:sp>
        <p:nvSpPr>
          <p:cNvPr id="260" name="Google Shape;26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1" name="Google Shape;261;p1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609600" lvl="0" indent="-419100" algn="l" rtl="0">
              <a:lnSpc>
                <a:spcPct val="115000"/>
              </a:lnSpc>
              <a:spcBef>
                <a:spcPts val="1200"/>
              </a:spcBef>
              <a:spcAft>
                <a:spcPts val="0"/>
              </a:spcAft>
              <a:buClr>
                <a:srgbClr val="000000"/>
              </a:buClr>
              <a:buSzPts val="1800"/>
              <a:buFont typeface="Calibri"/>
              <a:buChar char="•"/>
            </a:pPr>
            <a:r>
              <a:rPr lang="en-US" sz="1800"/>
              <a:t>Gather longer periods of data from gas prices, COVID-19, and weather for more extensive analysis of the private company’s dataset.</a:t>
            </a:r>
            <a:endParaRPr sz="1800"/>
          </a:p>
          <a:p>
            <a:pPr marL="609600" lvl="0" indent="-419100" algn="l" rtl="0">
              <a:lnSpc>
                <a:spcPct val="115000"/>
              </a:lnSpc>
              <a:spcBef>
                <a:spcPts val="0"/>
              </a:spcBef>
              <a:spcAft>
                <a:spcPts val="0"/>
              </a:spcAft>
              <a:buClr>
                <a:srgbClr val="000000"/>
              </a:buClr>
              <a:buSzPts val="1800"/>
              <a:buFont typeface="Calibri"/>
              <a:buChar char="•"/>
            </a:pPr>
            <a:r>
              <a:rPr lang="en-US" sz="1800"/>
              <a:t>Perform and compare analysis for different years of the gas prices, COVID-19, weather, and the private company’s data.</a:t>
            </a:r>
            <a:endParaRPr sz="1800"/>
          </a:p>
          <a:p>
            <a:pPr marL="609600" lvl="0" indent="-419100" algn="l" rtl="0">
              <a:lnSpc>
                <a:spcPct val="115000"/>
              </a:lnSpc>
              <a:spcBef>
                <a:spcPts val="0"/>
              </a:spcBef>
              <a:spcAft>
                <a:spcPts val="0"/>
              </a:spcAft>
              <a:buClr>
                <a:srgbClr val="000000"/>
              </a:buClr>
              <a:buSzPts val="1800"/>
              <a:buFont typeface="Calibri"/>
              <a:buChar char="•"/>
            </a:pPr>
            <a:r>
              <a:rPr lang="en-US" sz="1800"/>
              <a:t>Narrow down gas prices to exact location of shipping dates to get more centralized data.</a:t>
            </a:r>
            <a:endParaRPr sz="1800"/>
          </a:p>
          <a:p>
            <a:pPr marL="609600" lvl="0" indent="-419100" algn="l" rtl="0">
              <a:lnSpc>
                <a:spcPct val="115000"/>
              </a:lnSpc>
              <a:spcBef>
                <a:spcPts val="0"/>
              </a:spcBef>
              <a:spcAft>
                <a:spcPts val="0"/>
              </a:spcAft>
              <a:buClr>
                <a:srgbClr val="000000"/>
              </a:buClr>
              <a:buSzPts val="1800"/>
              <a:buFont typeface="Calibri"/>
              <a:buChar char="•"/>
            </a:pPr>
            <a:r>
              <a:rPr lang="en-US" sz="1800"/>
              <a:t>Perform analysis for wider range of manufacturers to test accuracy of the team’s model.</a:t>
            </a:r>
            <a:endParaRPr sz="1800"/>
          </a:p>
          <a:p>
            <a:pPr marL="609600" lvl="0" indent="-419100" algn="l" rtl="0">
              <a:lnSpc>
                <a:spcPct val="115000"/>
              </a:lnSpc>
              <a:spcBef>
                <a:spcPts val="0"/>
              </a:spcBef>
              <a:spcAft>
                <a:spcPts val="0"/>
              </a:spcAft>
              <a:buClr>
                <a:srgbClr val="000000"/>
              </a:buClr>
              <a:buSzPts val="1800"/>
              <a:buFont typeface="Calibri"/>
              <a:buChar char="•"/>
            </a:pPr>
            <a:r>
              <a:rPr lang="en-US" sz="1800"/>
              <a:t>Test to see if the temperature or severe weather of shipping location has any effect on delivery dates.</a:t>
            </a:r>
            <a:endParaRPr sz="1800"/>
          </a:p>
          <a:p>
            <a:pPr marL="609600" lvl="0" indent="-419100" algn="l" rtl="0">
              <a:lnSpc>
                <a:spcPct val="115000"/>
              </a:lnSpc>
              <a:spcBef>
                <a:spcPts val="0"/>
              </a:spcBef>
              <a:spcAft>
                <a:spcPts val="0"/>
              </a:spcAft>
              <a:buClr>
                <a:schemeClr val="lt1"/>
              </a:buClr>
              <a:buSzPts val="1800"/>
              <a:buFont typeface="Calibri"/>
              <a:buChar char="•"/>
            </a:pPr>
            <a:r>
              <a:rPr lang="en-US" sz="1800"/>
              <a:t>For the COVID-19 it will be critical to compare prediction date estimates for years where the virus didn’t exist yet to </a:t>
            </a:r>
            <a:r>
              <a:rPr lang="en-US" sz="1800">
                <a:solidFill>
                  <a:schemeClr val="lt1"/>
                </a:solidFill>
              </a:rPr>
              <a:t>make predictions for when vaccinations are administered to the public.</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1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309" name="Google Shape;309;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p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100" name="Google Shape;100;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8" name="Google Shape;128;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5" name="Google Shape;135;p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457200" lvl="0" indent="-330200" algn="l" rtl="0">
              <a:lnSpc>
                <a:spcPct val="115000"/>
              </a:lnSpc>
              <a:spcBef>
                <a:spcPts val="1200"/>
              </a:spcBef>
              <a:spcAft>
                <a:spcPts val="0"/>
              </a:spcAft>
              <a:buClr>
                <a:srgbClr val="233A44"/>
              </a:buClr>
              <a:buSzPts val="1600"/>
              <a:buFont typeface="Calibri"/>
              <a:buChar char="●"/>
            </a:pPr>
            <a:r>
              <a:rPr lang="en-US" sz="1600">
                <a:solidFill>
                  <a:srgbClr val="00000A"/>
                </a:solidFill>
                <a:latin typeface="Arial"/>
                <a:ea typeface="Arial"/>
                <a:cs typeface="Arial"/>
                <a:sym typeface="Arial"/>
              </a:rPr>
              <a:t>Customer tolerance is 0-1 days for purchase orders arriving early or late to job sites. </a:t>
            </a:r>
            <a:endParaRPr sz="1600">
              <a:solidFill>
                <a:srgbClr val="00000A"/>
              </a:solidFill>
              <a:latin typeface="Arial"/>
              <a:ea typeface="Arial"/>
              <a:cs typeface="Arial"/>
              <a:sym typeface="Arial"/>
            </a:endParaRPr>
          </a:p>
          <a:p>
            <a:pPr marL="457200" lvl="0" indent="-330200" algn="l" rtl="0">
              <a:lnSpc>
                <a:spcPct val="115000"/>
              </a:lnSpc>
              <a:spcBef>
                <a:spcPts val="0"/>
              </a:spcBef>
              <a:spcAft>
                <a:spcPts val="0"/>
              </a:spcAft>
              <a:buClr>
                <a:srgbClr val="233A44"/>
              </a:buClr>
              <a:buSzPts val="1600"/>
              <a:buFont typeface="Calibri"/>
              <a:buChar char="●"/>
            </a:pPr>
            <a:r>
              <a:rPr lang="en-US" sz="1600">
                <a:solidFill>
                  <a:srgbClr val="00000A"/>
                </a:solidFill>
                <a:latin typeface="Arial"/>
                <a:ea typeface="Arial"/>
                <a:cs typeface="Arial"/>
                <a:sym typeface="Arial"/>
              </a:rPr>
              <a:t>Manufacturer and shipping location: Denver </a:t>
            </a:r>
            <a:endParaRPr sz="1600">
              <a:solidFill>
                <a:srgbClr val="00000A"/>
              </a:solidFill>
              <a:latin typeface="Arial"/>
              <a:ea typeface="Arial"/>
              <a:cs typeface="Arial"/>
              <a:sym typeface="Arial"/>
            </a:endParaRPr>
          </a:p>
          <a:p>
            <a:pPr marL="457200" lvl="0" indent="-330200" algn="l" rtl="0">
              <a:lnSpc>
                <a:spcPct val="115000"/>
              </a:lnSpc>
              <a:spcBef>
                <a:spcPts val="0"/>
              </a:spcBef>
              <a:spcAft>
                <a:spcPts val="0"/>
              </a:spcAft>
              <a:buClr>
                <a:srgbClr val="233A44"/>
              </a:buClr>
              <a:buSzPts val="1600"/>
              <a:buFont typeface="Calibri"/>
              <a:buChar char="●"/>
            </a:pPr>
            <a:r>
              <a:rPr lang="en-US" sz="1600">
                <a:solidFill>
                  <a:srgbClr val="00000A"/>
                </a:solidFill>
                <a:latin typeface="Arial"/>
                <a:ea typeface="Arial"/>
                <a:cs typeface="Arial"/>
                <a:sym typeface="Arial"/>
              </a:rPr>
              <a:t>All parts of a purchase order arrive on the same day.</a:t>
            </a:r>
            <a:endParaRPr sz="1600">
              <a:solidFill>
                <a:srgbClr val="00000A"/>
              </a:solidFill>
              <a:latin typeface="Arial"/>
              <a:ea typeface="Arial"/>
              <a:cs typeface="Arial"/>
              <a:sym typeface="Arial"/>
            </a:endParaRPr>
          </a:p>
          <a:p>
            <a:pPr marL="457200" lvl="0" indent="-330200" algn="l" rtl="0">
              <a:lnSpc>
                <a:spcPct val="115000"/>
              </a:lnSpc>
              <a:spcBef>
                <a:spcPts val="0"/>
              </a:spcBef>
              <a:spcAft>
                <a:spcPts val="0"/>
              </a:spcAft>
              <a:buClr>
                <a:srgbClr val="233A44"/>
              </a:buClr>
              <a:buSzPts val="1600"/>
              <a:buFont typeface="Calibri"/>
              <a:buChar char="●"/>
            </a:pPr>
            <a:r>
              <a:rPr lang="en-US" sz="1600">
                <a:solidFill>
                  <a:srgbClr val="00000A"/>
                </a:solidFill>
                <a:latin typeface="Arial"/>
                <a:ea typeface="Arial"/>
                <a:cs typeface="Arial"/>
                <a:sym typeface="Arial"/>
              </a:rPr>
              <a:t>Null values in the datasets are not useful for analysis. </a:t>
            </a:r>
            <a:endParaRPr sz="1600">
              <a:solidFill>
                <a:srgbClr val="00000A"/>
              </a:solidFill>
              <a:latin typeface="Arial"/>
              <a:ea typeface="Arial"/>
              <a:cs typeface="Arial"/>
              <a:sym typeface="Arial"/>
            </a:endParaRPr>
          </a:p>
          <a:p>
            <a:pPr marL="457200" lvl="0" indent="-330200" algn="l" rtl="0">
              <a:lnSpc>
                <a:spcPct val="115000"/>
              </a:lnSpc>
              <a:spcBef>
                <a:spcPts val="0"/>
              </a:spcBef>
              <a:spcAft>
                <a:spcPts val="0"/>
              </a:spcAft>
              <a:buClr>
                <a:srgbClr val="233A44"/>
              </a:buClr>
              <a:buSzPts val="1600"/>
              <a:buFont typeface="Calibri"/>
              <a:buChar char="●"/>
            </a:pPr>
            <a:r>
              <a:rPr lang="en-US" sz="1600">
                <a:solidFill>
                  <a:srgbClr val="00000A"/>
                </a:solidFill>
                <a:latin typeface="Arial"/>
                <a:ea typeface="Arial"/>
                <a:cs typeface="Arial"/>
                <a:sym typeface="Arial"/>
              </a:rPr>
              <a:t>CDC guidelines regarding COVID-19 are followed by all parties involved</a:t>
            </a:r>
            <a:endParaRPr sz="1600">
              <a:solidFill>
                <a:srgbClr val="00000A"/>
              </a:solidFill>
              <a:latin typeface="Arial"/>
              <a:ea typeface="Arial"/>
              <a:cs typeface="Arial"/>
              <a:sym typeface="Arial"/>
            </a:endParaRPr>
          </a:p>
          <a:p>
            <a:pPr marL="457200" lvl="0" indent="-330200" algn="l" rtl="0">
              <a:lnSpc>
                <a:spcPct val="115000"/>
              </a:lnSpc>
              <a:spcBef>
                <a:spcPts val="0"/>
              </a:spcBef>
              <a:spcAft>
                <a:spcPts val="0"/>
              </a:spcAft>
              <a:buClr>
                <a:srgbClr val="233A44"/>
              </a:buClr>
              <a:buSzPts val="1600"/>
              <a:buFont typeface="Calibri"/>
              <a:buChar char="●"/>
            </a:pPr>
            <a:r>
              <a:rPr lang="en-US" sz="1600">
                <a:solidFill>
                  <a:srgbClr val="00000A"/>
                </a:solidFill>
                <a:latin typeface="Arial"/>
                <a:ea typeface="Arial"/>
                <a:cs typeface="Arial"/>
                <a:sym typeface="Arial"/>
              </a:rPr>
              <a:t>Trucks delivering purchase orders to job sites use diesel fuel.</a:t>
            </a:r>
            <a:endParaRPr sz="1600">
              <a:solidFill>
                <a:srgbClr val="00000A"/>
              </a:solidFill>
              <a:latin typeface="Arial"/>
              <a:ea typeface="Arial"/>
              <a:cs typeface="Arial"/>
              <a:sym typeface="Arial"/>
            </a:endParaRPr>
          </a:p>
          <a:p>
            <a:pPr marL="457200" lvl="0" indent="-330200" algn="l" rtl="0">
              <a:lnSpc>
                <a:spcPct val="115000"/>
              </a:lnSpc>
              <a:spcBef>
                <a:spcPts val="0"/>
              </a:spcBef>
              <a:spcAft>
                <a:spcPts val="0"/>
              </a:spcAft>
              <a:buClr>
                <a:srgbClr val="233A44"/>
              </a:buClr>
              <a:buSzPts val="1600"/>
              <a:buFont typeface="Calibri"/>
              <a:buChar char="●"/>
            </a:pPr>
            <a:r>
              <a:rPr lang="en-US" sz="1600">
                <a:solidFill>
                  <a:srgbClr val="00000A"/>
                </a:solidFill>
                <a:latin typeface="Arial"/>
                <a:ea typeface="Arial"/>
                <a:cs typeface="Arial"/>
                <a:sym typeface="Arial"/>
              </a:rPr>
              <a:t>Orders are entered, then shipped, then released. </a:t>
            </a:r>
            <a:endParaRPr sz="1600">
              <a:solidFill>
                <a:srgbClr val="00000A"/>
              </a:solidFill>
              <a:latin typeface="Arial"/>
              <a:ea typeface="Arial"/>
              <a:cs typeface="Arial"/>
              <a:sym typeface="Arial"/>
            </a:endParaRPr>
          </a:p>
          <a:p>
            <a:pPr marL="457200" lvl="0" indent="-330200" algn="l" rtl="0">
              <a:lnSpc>
                <a:spcPct val="115000"/>
              </a:lnSpc>
              <a:spcBef>
                <a:spcPts val="0"/>
              </a:spcBef>
              <a:spcAft>
                <a:spcPts val="0"/>
              </a:spcAft>
              <a:buClr>
                <a:srgbClr val="233A44"/>
              </a:buClr>
              <a:buSzPts val="1600"/>
              <a:buFont typeface="Calibri"/>
              <a:buChar char="●"/>
            </a:pPr>
            <a:r>
              <a:rPr lang="en-US" sz="1600">
                <a:solidFill>
                  <a:srgbClr val="00000A"/>
                </a:solidFill>
                <a:latin typeface="Arial"/>
                <a:ea typeface="Arial"/>
                <a:cs typeface="Arial"/>
                <a:sym typeface="Arial"/>
              </a:rPr>
              <a:t>Daily gas prices assumed using weekly gas prices and interpolation.</a:t>
            </a:r>
            <a:endParaRPr sz="1600">
              <a:solidFill>
                <a:srgbClr val="00000A"/>
              </a:solidFill>
              <a:latin typeface="Arial"/>
              <a:ea typeface="Arial"/>
              <a:cs typeface="Arial"/>
              <a:sym typeface="Arial"/>
            </a:endParaRPr>
          </a:p>
          <a:p>
            <a:pPr marL="0" lvl="0" indent="0" algn="l" rtl="0">
              <a:lnSpc>
                <a:spcPct val="115000"/>
              </a:lnSpc>
              <a:spcBef>
                <a:spcPts val="1200"/>
              </a:spcBef>
              <a:spcAft>
                <a:spcPts val="0"/>
              </a:spcAft>
              <a:buClr>
                <a:srgbClr val="00000A"/>
              </a:buClr>
              <a:buSzPts val="1600"/>
              <a:buFont typeface="Arial"/>
              <a:buNone/>
            </a:pPr>
            <a:r>
              <a:rPr lang="en-US" sz="1600">
                <a:solidFill>
                  <a:srgbClr val="00000A"/>
                </a:solidFill>
                <a:latin typeface="Arial"/>
                <a:ea typeface="Arial"/>
                <a:cs typeface="Arial"/>
                <a:sym typeface="Arial"/>
              </a:rPr>
              <a:t>The dataset provided to the team is by a private company, so their anonymity must be retained in the report.</a:t>
            </a:r>
            <a:endParaRPr sz="1600">
              <a:solidFill>
                <a:srgbClr val="00000A"/>
              </a:solidFill>
              <a:latin typeface="Arial"/>
              <a:ea typeface="Arial"/>
              <a:cs typeface="Arial"/>
              <a:sym typeface="Arial"/>
            </a:endParaRPr>
          </a:p>
          <a:p>
            <a:pPr marL="0" lvl="0" indent="0" algn="l" rtl="0">
              <a:lnSpc>
                <a:spcPct val="115000"/>
              </a:lnSpc>
              <a:spcBef>
                <a:spcPts val="1200"/>
              </a:spcBef>
              <a:spcAft>
                <a:spcPts val="0"/>
              </a:spcAft>
              <a:buClr>
                <a:srgbClr val="00000A"/>
              </a:buClr>
              <a:buSzPts val="1600"/>
              <a:buFont typeface="Arial"/>
              <a:buNone/>
            </a:pPr>
            <a:r>
              <a:rPr lang="en-US" sz="1600">
                <a:solidFill>
                  <a:srgbClr val="00000A"/>
                </a:solidFill>
                <a:latin typeface="Arial"/>
                <a:ea typeface="Arial"/>
                <a:cs typeface="Arial"/>
                <a:sym typeface="Arial"/>
              </a:rPr>
              <a:t>The weather, gas prices, COVID-19, and private company’s datasets all contained null values that were not able to be attained.</a:t>
            </a:r>
            <a:endParaRPr sz="1600">
              <a:solidFill>
                <a:srgbClr val="00000A"/>
              </a:solidFill>
              <a:latin typeface="Arial"/>
              <a:ea typeface="Arial"/>
              <a:cs typeface="Arial"/>
              <a:sym typeface="Arial"/>
            </a:endParaRPr>
          </a:p>
          <a:p>
            <a:pPr marL="0" lvl="0" indent="0" algn="l" rtl="0">
              <a:lnSpc>
                <a:spcPct val="115000"/>
              </a:lnSpc>
              <a:spcBef>
                <a:spcPts val="1200"/>
              </a:spcBef>
              <a:spcAft>
                <a:spcPts val="0"/>
              </a:spcAft>
              <a:buClr>
                <a:srgbClr val="00000A"/>
              </a:buClr>
              <a:buSzPts val="1600"/>
              <a:buFont typeface="Arial"/>
              <a:buNone/>
            </a:pPr>
            <a:r>
              <a:rPr lang="en-US" sz="1600">
                <a:solidFill>
                  <a:srgbClr val="00000A"/>
                </a:solidFill>
                <a:latin typeface="Arial"/>
                <a:ea typeface="Arial"/>
                <a:cs typeface="Arial"/>
                <a:sym typeface="Arial"/>
              </a:rPr>
              <a:t>The COVID-19 data provides provisional data which could potentially be a risk due to dealing with negative numbers</a:t>
            </a:r>
            <a:endParaRPr sz="1600">
              <a:solidFill>
                <a:srgbClr val="00000A"/>
              </a:solidFill>
              <a:latin typeface="Arial"/>
              <a:ea typeface="Arial"/>
              <a:cs typeface="Arial"/>
              <a:sym typeface="Arial"/>
            </a:endParaRPr>
          </a:p>
          <a:p>
            <a:pPr marL="0" lvl="0" indent="0" algn="l" rtl="0">
              <a:lnSpc>
                <a:spcPct val="115000"/>
              </a:lnSpc>
              <a:spcBef>
                <a:spcPts val="1200"/>
              </a:spcBef>
              <a:spcAft>
                <a:spcPts val="0"/>
              </a:spcAft>
              <a:buClr>
                <a:srgbClr val="00000A"/>
              </a:buClr>
              <a:buSzPts val="1600"/>
              <a:buFont typeface="Arial"/>
              <a:buNone/>
            </a:pPr>
            <a:r>
              <a:rPr lang="en-US" sz="1600">
                <a:solidFill>
                  <a:srgbClr val="00000A"/>
                </a:solidFill>
                <a:latin typeface="Arial"/>
                <a:ea typeface="Arial"/>
                <a:cs typeface="Arial"/>
                <a:sym typeface="Arial"/>
              </a:rPr>
              <a:t>The descriptive statistics summary could return multiple values that could be used to determine which entity (the Agency, Factory, or Ingen Software) had the most accurate predictions for the release date of purchase orders in the Oasis Sales Software dataset.</a:t>
            </a:r>
            <a:endParaRPr sz="1600">
              <a:solidFill>
                <a:srgbClr val="00000A"/>
              </a:solidFill>
              <a:latin typeface="Arial"/>
              <a:ea typeface="Arial"/>
              <a:cs typeface="Arial"/>
              <a:sym typeface="Arial"/>
            </a:endParaRPr>
          </a:p>
          <a:p>
            <a:pPr marL="0" lvl="0" indent="0" algn="l" rtl="0">
              <a:lnSpc>
                <a:spcPct val="115000"/>
              </a:lnSpc>
              <a:spcBef>
                <a:spcPts val="1200"/>
              </a:spcBef>
              <a:spcAft>
                <a:spcPts val="0"/>
              </a:spcAft>
              <a:buClr>
                <a:srgbClr val="00000A"/>
              </a:buClr>
              <a:buSzPts val="1600"/>
              <a:buFont typeface="Arial"/>
              <a:buNone/>
            </a:pPr>
            <a:r>
              <a:rPr lang="en-US" sz="1600">
                <a:solidFill>
                  <a:srgbClr val="00000A"/>
                </a:solidFill>
                <a:latin typeface="Arial"/>
                <a:ea typeface="Arial"/>
                <a:cs typeface="Arial"/>
                <a:sym typeface="Arial"/>
              </a:rPr>
              <a:t>The use of different applications or algorithms to analyze could result in different outcomes for the accuracy of predictions.</a:t>
            </a:r>
            <a:endParaRPr sz="1600">
              <a:solidFill>
                <a:srgbClr val="00000A"/>
              </a:solidFill>
              <a:latin typeface="Arial"/>
              <a:ea typeface="Arial"/>
              <a:cs typeface="Arial"/>
              <a:sym typeface="Arial"/>
            </a:endParaRPr>
          </a:p>
          <a:p>
            <a:pPr marL="0" lvl="0" indent="0" algn="l" rtl="0">
              <a:lnSpc>
                <a:spcPct val="115000"/>
              </a:lnSpc>
              <a:spcBef>
                <a:spcPts val="1200"/>
              </a:spcBef>
              <a:spcAft>
                <a:spcPts val="1200"/>
              </a:spcAft>
              <a:buClr>
                <a:schemeClr val="dk1"/>
              </a:buClr>
              <a:buSzPts val="1600"/>
              <a:buFont typeface="Calibri"/>
              <a:buNone/>
            </a:pPr>
            <a:endParaRPr sz="1600">
              <a:solidFill>
                <a:srgbClr val="00000A"/>
              </a:solidFill>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147" name="Google Shape;14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1" name="Google Shape;171;p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p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232" name="Google Shape;23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2" name="Google Shape;242;p1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200"/>
              <a:buFont typeface="Calibri"/>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p2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400"/>
              <a:buFont typeface="Calibri"/>
              <a:buNone/>
            </a:pPr>
            <a:endParaRPr/>
          </a:p>
        </p:txBody>
      </p:sp>
      <p:sp>
        <p:nvSpPr>
          <p:cNvPr id="251" name="Google Shape;251;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1_Title Slide">
    <p:bg>
      <p:bgPr>
        <a:blipFill>
          <a:blip r:embed="rId2">
            <a:alphaModFix/>
          </a:blip>
          <a:stretch>
            <a:fillRect/>
          </a:stretch>
        </a:blipFill>
        <a:effectLst/>
      </p:bgPr>
    </p:bg>
    <p:spTree>
      <p:nvGrpSpPr>
        <p:cNvPr id="1" name="Shape 15"/>
        <p:cNvGrpSpPr/>
        <p:nvPr/>
      </p:nvGrpSpPr>
      <p:grpSpPr>
        <a:xfrm>
          <a:off x="0" y="0"/>
          <a:ext cx="0" cy="0"/>
          <a:chOff x="0" y="0"/>
          <a:chExt cx="0" cy="0"/>
        </a:xfrm>
      </p:grpSpPr>
      <p:sp>
        <p:nvSpPr>
          <p:cNvPr id="16" name="Google Shape;16;p14"/>
          <p:cNvSpPr txBox="1">
            <a:spLocks noGrp="1"/>
          </p:cNvSpPr>
          <p:nvPr>
            <p:ph type="body" idx="1"/>
          </p:nvPr>
        </p:nvSpPr>
        <p:spPr>
          <a:xfrm>
            <a:off x="838200" y="3536724"/>
            <a:ext cx="5492700" cy="1655700"/>
          </a:xfrm>
          <a:prstGeom prst="rect">
            <a:avLst/>
          </a:prstGeom>
          <a:noFill/>
          <a:ln>
            <a:noFill/>
          </a:ln>
        </p:spPr>
        <p:txBody>
          <a:bodyPr spcFirstLastPara="1" wrap="square" lIns="45700" tIns="45700" rIns="45700" bIns="45700" anchor="t" anchorCtr="0">
            <a:noAutofit/>
          </a:bodyPr>
          <a:lstStyle>
            <a:lvl1pPr marL="457200" lvl="0" indent="-228600" algn="l">
              <a:lnSpc>
                <a:spcPct val="90000"/>
              </a:lnSpc>
              <a:spcBef>
                <a:spcPts val="1000"/>
              </a:spcBef>
              <a:spcAft>
                <a:spcPts val="0"/>
              </a:spcAft>
              <a:buClr>
                <a:srgbClr val="FFCC33"/>
              </a:buClr>
              <a:buSzPts val="2800"/>
              <a:buFont typeface="Calibri"/>
              <a:buNone/>
              <a:defRPr>
                <a:solidFill>
                  <a:srgbClr val="FFCC33"/>
                </a:solidFill>
              </a:defRPr>
            </a:lvl1pPr>
            <a:lvl2pPr marL="914400" lvl="1" indent="-228600" algn="l">
              <a:lnSpc>
                <a:spcPct val="90000"/>
              </a:lnSpc>
              <a:spcBef>
                <a:spcPts val="1000"/>
              </a:spcBef>
              <a:spcAft>
                <a:spcPts val="0"/>
              </a:spcAft>
              <a:buClr>
                <a:srgbClr val="FFCC33"/>
              </a:buClr>
              <a:buSzPts val="2800"/>
              <a:buFont typeface="Calibri"/>
              <a:buNone/>
              <a:defRPr>
                <a:solidFill>
                  <a:srgbClr val="FFCC33"/>
                </a:solidFill>
              </a:defRPr>
            </a:lvl2pPr>
            <a:lvl3pPr marL="1371600" lvl="2" indent="-228600" algn="l">
              <a:lnSpc>
                <a:spcPct val="90000"/>
              </a:lnSpc>
              <a:spcBef>
                <a:spcPts val="1000"/>
              </a:spcBef>
              <a:spcAft>
                <a:spcPts val="0"/>
              </a:spcAft>
              <a:buClr>
                <a:srgbClr val="FFCC33"/>
              </a:buClr>
              <a:buSzPts val="2800"/>
              <a:buFont typeface="Calibri"/>
              <a:buNone/>
              <a:defRPr>
                <a:solidFill>
                  <a:srgbClr val="FFCC33"/>
                </a:solidFill>
              </a:defRPr>
            </a:lvl3pPr>
            <a:lvl4pPr marL="1828800" lvl="3" indent="-228600" algn="l">
              <a:lnSpc>
                <a:spcPct val="90000"/>
              </a:lnSpc>
              <a:spcBef>
                <a:spcPts val="1000"/>
              </a:spcBef>
              <a:spcAft>
                <a:spcPts val="0"/>
              </a:spcAft>
              <a:buClr>
                <a:srgbClr val="FFCC33"/>
              </a:buClr>
              <a:buSzPts val="2800"/>
              <a:buFont typeface="Calibri"/>
              <a:buNone/>
              <a:defRPr>
                <a:solidFill>
                  <a:srgbClr val="FFCC33"/>
                </a:solidFill>
              </a:defRPr>
            </a:lvl4pPr>
            <a:lvl5pPr marL="2286000" lvl="4" indent="-228600" algn="l">
              <a:lnSpc>
                <a:spcPct val="90000"/>
              </a:lnSpc>
              <a:spcBef>
                <a:spcPts val="1000"/>
              </a:spcBef>
              <a:spcAft>
                <a:spcPts val="0"/>
              </a:spcAft>
              <a:buClr>
                <a:srgbClr val="FFCC33"/>
              </a:buClr>
              <a:buSzPts val="2800"/>
              <a:buFont typeface="Calibri"/>
              <a:buNone/>
              <a:defRPr>
                <a:solidFill>
                  <a:srgbClr val="FFCC33"/>
                </a:solidFill>
              </a:defRPr>
            </a:lvl5pPr>
            <a:lvl6pPr marL="2743200" lvl="5" indent="-342900" algn="l">
              <a:lnSpc>
                <a:spcPct val="90000"/>
              </a:lnSpc>
              <a:spcBef>
                <a:spcPts val="1000"/>
              </a:spcBef>
              <a:spcAft>
                <a:spcPts val="0"/>
              </a:spcAft>
              <a:buClr>
                <a:srgbClr val="000000"/>
              </a:buClr>
              <a:buSzPts val="1800"/>
              <a:buChar char="•"/>
              <a:defRPr/>
            </a:lvl6pPr>
            <a:lvl7pPr marL="3200400" lvl="6" indent="-342900" algn="l">
              <a:lnSpc>
                <a:spcPct val="90000"/>
              </a:lnSpc>
              <a:spcBef>
                <a:spcPts val="1000"/>
              </a:spcBef>
              <a:spcAft>
                <a:spcPts val="0"/>
              </a:spcAft>
              <a:buClr>
                <a:srgbClr val="000000"/>
              </a:buClr>
              <a:buSzPts val="1800"/>
              <a:buChar char="•"/>
              <a:defRPr/>
            </a:lvl7pPr>
            <a:lvl8pPr marL="3657600" lvl="7" indent="-342900" algn="l">
              <a:lnSpc>
                <a:spcPct val="90000"/>
              </a:lnSpc>
              <a:spcBef>
                <a:spcPts val="1000"/>
              </a:spcBef>
              <a:spcAft>
                <a:spcPts val="0"/>
              </a:spcAft>
              <a:buClr>
                <a:srgbClr val="000000"/>
              </a:buClr>
              <a:buSzPts val="1800"/>
              <a:buChar char="•"/>
              <a:defRPr/>
            </a:lvl8pPr>
            <a:lvl9pPr marL="4114800" lvl="8" indent="-342900" algn="l">
              <a:lnSpc>
                <a:spcPct val="90000"/>
              </a:lnSpc>
              <a:spcBef>
                <a:spcPts val="1000"/>
              </a:spcBef>
              <a:spcAft>
                <a:spcPts val="0"/>
              </a:spcAft>
              <a:buClr>
                <a:srgbClr val="000000"/>
              </a:buClr>
              <a:buSzPts val="1800"/>
              <a:buChar char="•"/>
              <a:defRPr/>
            </a:lvl9pPr>
          </a:lstStyle>
          <a:p>
            <a:endParaRPr/>
          </a:p>
        </p:txBody>
      </p:sp>
      <p:sp>
        <p:nvSpPr>
          <p:cNvPr id="17" name="Google Shape;17;p14"/>
          <p:cNvSpPr txBox="1">
            <a:spLocks noGrp="1"/>
          </p:cNvSpPr>
          <p:nvPr>
            <p:ph type="title"/>
          </p:nvPr>
        </p:nvSpPr>
        <p:spPr>
          <a:xfrm>
            <a:off x="838200" y="802431"/>
            <a:ext cx="5492700" cy="2203800"/>
          </a:xfrm>
          <a:prstGeom prst="rect">
            <a:avLst/>
          </a:prstGeom>
          <a:noFill/>
          <a:ln>
            <a:noFill/>
          </a:ln>
        </p:spPr>
        <p:txBody>
          <a:bodyPr spcFirstLastPara="1" wrap="square" lIns="45700" tIns="45700" rIns="45700" bIns="45700" anchor="t" anchorCtr="0">
            <a:noAutofit/>
          </a:bodyPr>
          <a:lstStyle>
            <a:lvl1pPr lvl="0" algn="l">
              <a:lnSpc>
                <a:spcPct val="90000"/>
              </a:lnSpc>
              <a:spcBef>
                <a:spcPts val="0"/>
              </a:spcBef>
              <a:spcAft>
                <a:spcPts val="0"/>
              </a:spcAft>
              <a:buClr>
                <a:srgbClr val="FFFFFF"/>
              </a:buClr>
              <a:buSzPts val="6000"/>
              <a:buFont typeface="Calibri"/>
              <a:buNone/>
              <a:defRPr sz="6000">
                <a:solidFill>
                  <a:srgbClr val="FFFFFF"/>
                </a:solidFill>
              </a:defRPr>
            </a:lvl1pPr>
            <a:lvl2pPr lvl="1" algn="l">
              <a:lnSpc>
                <a:spcPct val="90000"/>
              </a:lnSpc>
              <a:spcBef>
                <a:spcPts val="0"/>
              </a:spcBef>
              <a:spcAft>
                <a:spcPts val="0"/>
              </a:spcAft>
              <a:buClr>
                <a:srgbClr val="000000"/>
              </a:buClr>
              <a:buSzPts val="1800"/>
              <a:buNone/>
              <a:defRPr/>
            </a:lvl2pPr>
            <a:lvl3pPr lvl="2" algn="l">
              <a:lnSpc>
                <a:spcPct val="90000"/>
              </a:lnSpc>
              <a:spcBef>
                <a:spcPts val="0"/>
              </a:spcBef>
              <a:spcAft>
                <a:spcPts val="0"/>
              </a:spcAft>
              <a:buClr>
                <a:srgbClr val="000000"/>
              </a:buClr>
              <a:buSzPts val="1800"/>
              <a:buNone/>
              <a:defRPr/>
            </a:lvl3pPr>
            <a:lvl4pPr lvl="3" algn="l">
              <a:lnSpc>
                <a:spcPct val="90000"/>
              </a:lnSpc>
              <a:spcBef>
                <a:spcPts val="0"/>
              </a:spcBef>
              <a:spcAft>
                <a:spcPts val="0"/>
              </a:spcAft>
              <a:buClr>
                <a:srgbClr val="000000"/>
              </a:buClr>
              <a:buSzPts val="1800"/>
              <a:buNone/>
              <a:defRPr/>
            </a:lvl4pPr>
            <a:lvl5pPr lvl="4" algn="l">
              <a:lnSpc>
                <a:spcPct val="90000"/>
              </a:lnSpc>
              <a:spcBef>
                <a:spcPts val="0"/>
              </a:spcBef>
              <a:spcAft>
                <a:spcPts val="0"/>
              </a:spcAft>
              <a:buClr>
                <a:srgbClr val="000000"/>
              </a:buClr>
              <a:buSzPts val="1800"/>
              <a:buNone/>
              <a:defRPr/>
            </a:lvl5pPr>
            <a:lvl6pPr lvl="5" algn="l">
              <a:lnSpc>
                <a:spcPct val="90000"/>
              </a:lnSpc>
              <a:spcBef>
                <a:spcPts val="0"/>
              </a:spcBef>
              <a:spcAft>
                <a:spcPts val="0"/>
              </a:spcAft>
              <a:buClr>
                <a:srgbClr val="000000"/>
              </a:buClr>
              <a:buSzPts val="1800"/>
              <a:buNone/>
              <a:defRPr/>
            </a:lvl6pPr>
            <a:lvl7pPr lvl="6" algn="l">
              <a:lnSpc>
                <a:spcPct val="90000"/>
              </a:lnSpc>
              <a:spcBef>
                <a:spcPts val="0"/>
              </a:spcBef>
              <a:spcAft>
                <a:spcPts val="0"/>
              </a:spcAft>
              <a:buClr>
                <a:srgbClr val="000000"/>
              </a:buClr>
              <a:buSzPts val="1800"/>
              <a:buNone/>
              <a:defRPr/>
            </a:lvl7pPr>
            <a:lvl8pPr lvl="7" algn="l">
              <a:lnSpc>
                <a:spcPct val="90000"/>
              </a:lnSpc>
              <a:spcBef>
                <a:spcPts val="0"/>
              </a:spcBef>
              <a:spcAft>
                <a:spcPts val="0"/>
              </a:spcAft>
              <a:buClr>
                <a:srgbClr val="000000"/>
              </a:buClr>
              <a:buSzPts val="1800"/>
              <a:buNone/>
              <a:defRPr/>
            </a:lvl8pPr>
            <a:lvl9pPr lvl="8" algn="l">
              <a:lnSpc>
                <a:spcPct val="90000"/>
              </a:lnSpc>
              <a:spcBef>
                <a:spcPts val="0"/>
              </a:spcBef>
              <a:spcAft>
                <a:spcPts val="0"/>
              </a:spcAft>
              <a:buClr>
                <a:srgbClr val="000000"/>
              </a:buClr>
              <a:buSzPts val="1800"/>
              <a:buNone/>
              <a:defRPr/>
            </a:lvl9pPr>
          </a:lstStyle>
          <a:p>
            <a:endParaRPr/>
          </a:p>
        </p:txBody>
      </p:sp>
      <p:sp>
        <p:nvSpPr>
          <p:cNvPr id="18" name="Google Shape;18;p14"/>
          <p:cNvSpPr txBox="1">
            <a:spLocks noGrp="1"/>
          </p:cNvSpPr>
          <p:nvPr>
            <p:ph type="sldNum" idx="12"/>
          </p:nvPr>
        </p:nvSpPr>
        <p:spPr>
          <a:xfrm>
            <a:off x="5892800" y="6172200"/>
            <a:ext cx="2844900" cy="368400"/>
          </a:xfrm>
          <a:prstGeom prst="rect">
            <a:avLst/>
          </a:prstGeom>
          <a:noFill/>
          <a:ln>
            <a:noFill/>
          </a:ln>
        </p:spPr>
        <p:txBody>
          <a:bodyPr spcFirstLastPara="1" wrap="square" lIns="45700" tIns="45700" rIns="45700" bIns="45700" anchor="ctr" anchorCtr="0">
            <a:noAutofit/>
          </a:bodyPr>
          <a:lstStyle>
            <a:lvl1pPr marL="0" marR="0" lvl="0"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Calibri"/>
              <a:buNone/>
              <a:defRPr sz="1200" b="0" i="0" u="none" strike="noStrike" cap="none">
                <a:solidFill>
                  <a:srgbClr val="000000"/>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73"/>
        <p:cNvGrpSpPr/>
        <p:nvPr/>
      </p:nvGrpSpPr>
      <p:grpSpPr>
        <a:xfrm>
          <a:off x="0" y="0"/>
          <a:ext cx="0" cy="0"/>
          <a:chOff x="0" y="0"/>
          <a:chExt cx="0" cy="0"/>
        </a:xfrm>
      </p:grpSpPr>
      <p:sp>
        <p:nvSpPr>
          <p:cNvPr id="74" name="Google Shape;74;p24"/>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24"/>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76" name="Google Shape;76;p24"/>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7" name="Google Shape;77;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9" name="Google Shape;79;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80"/>
        <p:cNvGrpSpPr/>
        <p:nvPr/>
      </p:nvGrpSpPr>
      <p:grpSpPr>
        <a:xfrm>
          <a:off x="0" y="0"/>
          <a:ext cx="0" cy="0"/>
          <a:chOff x="0" y="0"/>
          <a:chExt cx="0" cy="0"/>
        </a:xfrm>
      </p:grpSpPr>
      <p:sp>
        <p:nvSpPr>
          <p:cNvPr id="81" name="Google Shape;81;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25"/>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3" name="Google Shape;83;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6"/>
        <p:cNvGrpSpPr/>
        <p:nvPr/>
      </p:nvGrpSpPr>
      <p:grpSpPr>
        <a:xfrm>
          <a:off x="0" y="0"/>
          <a:ext cx="0" cy="0"/>
          <a:chOff x="0" y="0"/>
          <a:chExt cx="0" cy="0"/>
        </a:xfrm>
      </p:grpSpPr>
      <p:sp>
        <p:nvSpPr>
          <p:cNvPr id="87" name="Google Shape;87;p26"/>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6"/>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0" name="Google Shape;90;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19"/>
        <p:cNvGrpSpPr/>
        <p:nvPr/>
      </p:nvGrpSpPr>
      <p:grpSpPr>
        <a:xfrm>
          <a:off x="0" y="0"/>
          <a:ext cx="0" cy="0"/>
          <a:chOff x="0" y="0"/>
          <a:chExt cx="0" cy="0"/>
        </a:xfrm>
      </p:grpSpPr>
      <p:sp>
        <p:nvSpPr>
          <p:cNvPr id="20" name="Google Shape;20;p15"/>
          <p:cNvSpPr txBox="1">
            <a:spLocks noGrp="1"/>
          </p:cNvSpPr>
          <p:nvPr>
            <p:ph type="title"/>
          </p:nvPr>
        </p:nvSpPr>
        <p:spPr>
          <a:xfrm>
            <a:off x="1092200" y="1127467"/>
            <a:ext cx="10007700" cy="1272900"/>
          </a:xfrm>
          <a:prstGeom prst="rect">
            <a:avLst/>
          </a:prstGeom>
          <a:noFill/>
          <a:ln>
            <a:noFill/>
          </a:ln>
        </p:spPr>
        <p:txBody>
          <a:bodyPr spcFirstLastPara="1" wrap="square" lIns="121900" tIns="121900" rIns="121900" bIns="121900" anchor="t" anchorCtr="0">
            <a:noAutofit/>
          </a:bodyPr>
          <a:lstStyle>
            <a:lvl1pPr lvl="0" algn="l">
              <a:lnSpc>
                <a:spcPct val="90000"/>
              </a:lnSpc>
              <a:spcBef>
                <a:spcPts val="0"/>
              </a:spcBef>
              <a:spcAft>
                <a:spcPts val="0"/>
              </a:spcAft>
              <a:buClr>
                <a:schemeClr val="dk1"/>
              </a:buClr>
              <a:buSzPts val="4000"/>
              <a:buFont typeface="Calibri"/>
              <a:buNone/>
              <a:defRPr sz="4000"/>
            </a:lvl1pPr>
            <a:lvl2pPr lvl="1" algn="l">
              <a:lnSpc>
                <a:spcPct val="100000"/>
              </a:lnSpc>
              <a:spcBef>
                <a:spcPts val="0"/>
              </a:spcBef>
              <a:spcAft>
                <a:spcPts val="0"/>
              </a:spcAft>
              <a:buSzPts val="4000"/>
              <a:buNone/>
              <a:defRPr sz="4000"/>
            </a:lvl2pPr>
            <a:lvl3pPr lvl="2" algn="l">
              <a:lnSpc>
                <a:spcPct val="100000"/>
              </a:lnSpc>
              <a:spcBef>
                <a:spcPts val="0"/>
              </a:spcBef>
              <a:spcAft>
                <a:spcPts val="0"/>
              </a:spcAft>
              <a:buSzPts val="4000"/>
              <a:buNone/>
              <a:defRPr sz="4000"/>
            </a:lvl3pPr>
            <a:lvl4pPr lvl="3" algn="l">
              <a:lnSpc>
                <a:spcPct val="100000"/>
              </a:lnSpc>
              <a:spcBef>
                <a:spcPts val="0"/>
              </a:spcBef>
              <a:spcAft>
                <a:spcPts val="0"/>
              </a:spcAft>
              <a:buSzPts val="4000"/>
              <a:buNone/>
              <a:defRPr sz="4000"/>
            </a:lvl4pPr>
            <a:lvl5pPr lvl="4" algn="l">
              <a:lnSpc>
                <a:spcPct val="100000"/>
              </a:lnSpc>
              <a:spcBef>
                <a:spcPts val="0"/>
              </a:spcBef>
              <a:spcAft>
                <a:spcPts val="0"/>
              </a:spcAft>
              <a:buSzPts val="4000"/>
              <a:buNone/>
              <a:defRPr sz="4000"/>
            </a:lvl5pPr>
            <a:lvl6pPr lvl="5" algn="l">
              <a:lnSpc>
                <a:spcPct val="100000"/>
              </a:lnSpc>
              <a:spcBef>
                <a:spcPts val="0"/>
              </a:spcBef>
              <a:spcAft>
                <a:spcPts val="0"/>
              </a:spcAft>
              <a:buSzPts val="4000"/>
              <a:buNone/>
              <a:defRPr sz="4000"/>
            </a:lvl6pPr>
            <a:lvl7pPr lvl="6" algn="l">
              <a:lnSpc>
                <a:spcPct val="100000"/>
              </a:lnSpc>
              <a:spcBef>
                <a:spcPts val="0"/>
              </a:spcBef>
              <a:spcAft>
                <a:spcPts val="0"/>
              </a:spcAft>
              <a:buSzPts val="4000"/>
              <a:buNone/>
              <a:defRPr sz="4000"/>
            </a:lvl7pPr>
            <a:lvl8pPr lvl="7" algn="l">
              <a:lnSpc>
                <a:spcPct val="100000"/>
              </a:lnSpc>
              <a:spcBef>
                <a:spcPts val="0"/>
              </a:spcBef>
              <a:spcAft>
                <a:spcPts val="0"/>
              </a:spcAft>
              <a:buSzPts val="4000"/>
              <a:buNone/>
              <a:defRPr sz="4000"/>
            </a:lvl8pPr>
            <a:lvl9pPr lvl="8" algn="l">
              <a:lnSpc>
                <a:spcPct val="100000"/>
              </a:lnSpc>
              <a:spcBef>
                <a:spcPts val="0"/>
              </a:spcBef>
              <a:spcAft>
                <a:spcPts val="0"/>
              </a:spcAft>
              <a:buSzPts val="4000"/>
              <a:buNone/>
              <a:defRPr sz="4000"/>
            </a:lvl9pPr>
          </a:lstStyle>
          <a:p>
            <a:endParaRPr/>
          </a:p>
        </p:txBody>
      </p:sp>
      <p:sp>
        <p:nvSpPr>
          <p:cNvPr id="21" name="Google Shape;21;p15"/>
          <p:cNvSpPr txBox="1">
            <a:spLocks noGrp="1"/>
          </p:cNvSpPr>
          <p:nvPr>
            <p:ph type="body" idx="1"/>
          </p:nvPr>
        </p:nvSpPr>
        <p:spPr>
          <a:xfrm>
            <a:off x="1092200" y="2654300"/>
            <a:ext cx="10007700" cy="3264000"/>
          </a:xfrm>
          <a:prstGeom prst="rect">
            <a:avLst/>
          </a:prstGeom>
          <a:noFill/>
          <a:ln>
            <a:noFill/>
          </a:ln>
        </p:spPr>
        <p:txBody>
          <a:bodyPr spcFirstLastPara="1" wrap="square" lIns="121900" tIns="121900" rIns="121900" bIns="121900" anchor="t" anchorCtr="0">
            <a:noAutofit/>
          </a:bodyPr>
          <a:lstStyle>
            <a:lvl1pPr marL="457200" lvl="0" indent="-336550" algn="l">
              <a:lnSpc>
                <a:spcPct val="90000"/>
              </a:lnSpc>
              <a:spcBef>
                <a:spcPts val="0"/>
              </a:spcBef>
              <a:spcAft>
                <a:spcPts val="0"/>
              </a:spcAft>
              <a:buClr>
                <a:schemeClr val="dk1"/>
              </a:buClr>
              <a:buSzPts val="1700"/>
              <a:buChar char="●"/>
              <a:defRPr/>
            </a:lvl1pPr>
            <a:lvl2pPr marL="914400" lvl="1" indent="-323850" algn="l">
              <a:lnSpc>
                <a:spcPct val="90000"/>
              </a:lnSpc>
              <a:spcBef>
                <a:spcPts val="2100"/>
              </a:spcBef>
              <a:spcAft>
                <a:spcPts val="0"/>
              </a:spcAft>
              <a:buClr>
                <a:schemeClr val="dk1"/>
              </a:buClr>
              <a:buSzPts val="1500"/>
              <a:buChar char="○"/>
              <a:defRPr/>
            </a:lvl2pPr>
            <a:lvl3pPr marL="1371600" lvl="2" indent="-323850" algn="l">
              <a:lnSpc>
                <a:spcPct val="90000"/>
              </a:lnSpc>
              <a:spcBef>
                <a:spcPts val="2100"/>
              </a:spcBef>
              <a:spcAft>
                <a:spcPts val="0"/>
              </a:spcAft>
              <a:buClr>
                <a:schemeClr val="dk1"/>
              </a:buClr>
              <a:buSzPts val="1500"/>
              <a:buChar char="■"/>
              <a:defRPr/>
            </a:lvl3pPr>
            <a:lvl4pPr marL="1828800" lvl="3" indent="-323850" algn="l">
              <a:lnSpc>
                <a:spcPct val="90000"/>
              </a:lnSpc>
              <a:spcBef>
                <a:spcPts val="2100"/>
              </a:spcBef>
              <a:spcAft>
                <a:spcPts val="0"/>
              </a:spcAft>
              <a:buClr>
                <a:schemeClr val="dk1"/>
              </a:buClr>
              <a:buSzPts val="1500"/>
              <a:buChar char="●"/>
              <a:defRPr/>
            </a:lvl4pPr>
            <a:lvl5pPr marL="2286000" lvl="4" indent="-323850" algn="l">
              <a:lnSpc>
                <a:spcPct val="90000"/>
              </a:lnSpc>
              <a:spcBef>
                <a:spcPts val="2100"/>
              </a:spcBef>
              <a:spcAft>
                <a:spcPts val="0"/>
              </a:spcAft>
              <a:buClr>
                <a:schemeClr val="dk1"/>
              </a:buClr>
              <a:buSzPts val="1500"/>
              <a:buChar char="○"/>
              <a:defRPr/>
            </a:lvl5pPr>
            <a:lvl6pPr marL="2743200" lvl="5" indent="-323850" algn="l">
              <a:lnSpc>
                <a:spcPct val="90000"/>
              </a:lnSpc>
              <a:spcBef>
                <a:spcPts val="2100"/>
              </a:spcBef>
              <a:spcAft>
                <a:spcPts val="0"/>
              </a:spcAft>
              <a:buClr>
                <a:schemeClr val="dk1"/>
              </a:buClr>
              <a:buSzPts val="1500"/>
              <a:buChar char="■"/>
              <a:defRPr/>
            </a:lvl6pPr>
            <a:lvl7pPr marL="3200400" lvl="6" indent="-323850" algn="l">
              <a:lnSpc>
                <a:spcPct val="90000"/>
              </a:lnSpc>
              <a:spcBef>
                <a:spcPts val="2100"/>
              </a:spcBef>
              <a:spcAft>
                <a:spcPts val="0"/>
              </a:spcAft>
              <a:buClr>
                <a:schemeClr val="dk1"/>
              </a:buClr>
              <a:buSzPts val="1500"/>
              <a:buChar char="●"/>
              <a:defRPr/>
            </a:lvl7pPr>
            <a:lvl8pPr marL="3657600" lvl="7" indent="-323850" algn="l">
              <a:lnSpc>
                <a:spcPct val="90000"/>
              </a:lnSpc>
              <a:spcBef>
                <a:spcPts val="2100"/>
              </a:spcBef>
              <a:spcAft>
                <a:spcPts val="0"/>
              </a:spcAft>
              <a:buClr>
                <a:schemeClr val="dk1"/>
              </a:buClr>
              <a:buSzPts val="1500"/>
              <a:buChar char="○"/>
              <a:defRPr/>
            </a:lvl8pPr>
            <a:lvl9pPr marL="4114800" lvl="8" indent="-323850" algn="l">
              <a:lnSpc>
                <a:spcPct val="90000"/>
              </a:lnSpc>
              <a:spcBef>
                <a:spcPts val="2100"/>
              </a:spcBef>
              <a:spcAft>
                <a:spcPts val="2100"/>
              </a:spcAft>
              <a:buClr>
                <a:schemeClr val="dk1"/>
              </a:buClr>
              <a:buSzPts val="1500"/>
              <a:buChar char="■"/>
              <a:defRPr/>
            </a:lvl9pPr>
          </a:lstStyle>
          <a:p>
            <a:endParaRPr/>
          </a:p>
        </p:txBody>
      </p:sp>
      <p:sp>
        <p:nvSpPr>
          <p:cNvPr id="22" name="Google Shape;22;p15"/>
          <p:cNvSpPr txBox="1">
            <a:spLocks noGrp="1"/>
          </p:cNvSpPr>
          <p:nvPr>
            <p:ph type="sldNum" idx="12"/>
          </p:nvPr>
        </p:nvSpPr>
        <p:spPr>
          <a:xfrm>
            <a:off x="11187645" y="6058224"/>
            <a:ext cx="731700" cy="524700"/>
          </a:xfrm>
          <a:prstGeom prst="rect">
            <a:avLst/>
          </a:prstGeom>
          <a:noFill/>
          <a:ln>
            <a:noFill/>
          </a:ln>
        </p:spPr>
        <p:txBody>
          <a:bodyPr spcFirstLastPara="1" wrap="square" lIns="121900" tIns="121900" rIns="121900" bIns="121900" anchor="ctr" anchorCtr="0">
            <a:noAutofit/>
          </a:bodyPr>
          <a:lstStyle>
            <a:lvl1pPr marL="0" marR="0" lvl="0"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888888"/>
              </a:buClr>
              <a:buSzPts val="1200"/>
              <a:buFont typeface="Calibri"/>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9"/>
        <p:cNvGrpSpPr/>
        <p:nvPr/>
      </p:nvGrpSpPr>
      <p:grpSpPr>
        <a:xfrm>
          <a:off x="0" y="0"/>
          <a:ext cx="0" cy="0"/>
          <a:chOff x="0" y="0"/>
          <a:chExt cx="0" cy="0"/>
        </a:xfrm>
      </p:grpSpPr>
      <p:sp>
        <p:nvSpPr>
          <p:cNvPr id="30" name="Google Shape;30;p1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2" name="Google Shape;32;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3" name="Google Shape;33;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18"/>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8"/>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8" name="Google Shape;38;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19"/>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19"/>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20"/>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0"/>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1" name="Google Shape;51;p20"/>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20"/>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3" name="Google Shape;53;p20"/>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4" name="Google Shape;54;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7"/>
        <p:cNvGrpSpPr/>
        <p:nvPr/>
      </p:nvGrpSpPr>
      <p:grpSpPr>
        <a:xfrm>
          <a:off x="0" y="0"/>
          <a:ext cx="0" cy="0"/>
          <a:chOff x="0" y="0"/>
          <a:chExt cx="0" cy="0"/>
        </a:xfrm>
      </p:grpSpPr>
      <p:sp>
        <p:nvSpPr>
          <p:cNvPr id="58" name="Google Shape;58;p2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 name="Google Shape;61;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5" name="Google Shape;65;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6"/>
        <p:cNvGrpSpPr/>
        <p:nvPr/>
      </p:nvGrpSpPr>
      <p:grpSpPr>
        <a:xfrm>
          <a:off x="0" y="0"/>
          <a:ext cx="0" cy="0"/>
          <a:chOff x="0" y="0"/>
          <a:chExt cx="0" cy="0"/>
        </a:xfrm>
      </p:grpSpPr>
      <p:sp>
        <p:nvSpPr>
          <p:cNvPr id="67" name="Google Shape;67;p2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23"/>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9" name="Google Shape;69;p23"/>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0" name="Google Shape;70;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2" name="Google Shape;72;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1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jp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12.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
          <p:cNvSpPr txBox="1">
            <a:spLocks noGrp="1"/>
          </p:cNvSpPr>
          <p:nvPr>
            <p:ph type="body" idx="1"/>
          </p:nvPr>
        </p:nvSpPr>
        <p:spPr>
          <a:xfrm>
            <a:off x="918210" y="3396953"/>
            <a:ext cx="6400800" cy="1219200"/>
          </a:xfrm>
          <a:prstGeom prst="rect">
            <a:avLst/>
          </a:prstGeom>
          <a:noFill/>
          <a:ln>
            <a:noFill/>
          </a:ln>
        </p:spPr>
        <p:txBody>
          <a:bodyPr spcFirstLastPara="1" wrap="square" lIns="45700" tIns="45700" rIns="45700" bIns="45700" anchor="t" anchorCtr="0">
            <a:normAutofit/>
          </a:bodyPr>
          <a:lstStyle/>
          <a:p>
            <a:pPr marL="0" marR="0" lvl="0" indent="0" algn="l" rtl="0">
              <a:lnSpc>
                <a:spcPct val="70000"/>
              </a:lnSpc>
              <a:spcBef>
                <a:spcPts val="0"/>
              </a:spcBef>
              <a:spcAft>
                <a:spcPts val="0"/>
              </a:spcAft>
              <a:buClr>
                <a:srgbClr val="FFCC33"/>
              </a:buClr>
              <a:buSzPts val="2184"/>
              <a:buFont typeface="Arial"/>
              <a:buNone/>
            </a:pPr>
            <a:r>
              <a:rPr lang="en-US" sz="1856" b="0" i="0" u="none" strike="noStrike" cap="none">
                <a:solidFill>
                  <a:srgbClr val="FFCC33"/>
                </a:solidFill>
                <a:latin typeface="Calibri"/>
                <a:ea typeface="Calibri"/>
                <a:cs typeface="Calibri"/>
                <a:sym typeface="Calibri"/>
              </a:rPr>
              <a:t>Oasis Sales Software Exploratory Analysis</a:t>
            </a:r>
            <a:endParaRPr sz="1856" b="0" i="0" u="none" strike="noStrike" cap="none">
              <a:solidFill>
                <a:srgbClr val="FFCC33"/>
              </a:solidFill>
              <a:latin typeface="Calibri"/>
              <a:ea typeface="Calibri"/>
              <a:cs typeface="Calibri"/>
              <a:sym typeface="Calibri"/>
            </a:endParaRPr>
          </a:p>
          <a:p>
            <a:pPr marL="0" marR="0" lvl="0" indent="0" algn="l" rtl="0">
              <a:lnSpc>
                <a:spcPct val="70000"/>
              </a:lnSpc>
              <a:spcBef>
                <a:spcPts val="0"/>
              </a:spcBef>
              <a:spcAft>
                <a:spcPts val="0"/>
              </a:spcAft>
              <a:buClr>
                <a:srgbClr val="FFCC33"/>
              </a:buClr>
              <a:buSzPts val="2184"/>
              <a:buFont typeface="Arial"/>
              <a:buNone/>
            </a:pPr>
            <a:r>
              <a:rPr lang="en-US" sz="1856" b="0" i="0" u="none" strike="noStrike" cap="none">
                <a:solidFill>
                  <a:srgbClr val="FFCC33"/>
                </a:solidFill>
                <a:latin typeface="Calibri"/>
                <a:ea typeface="Calibri"/>
                <a:cs typeface="Calibri"/>
                <a:sym typeface="Calibri"/>
              </a:rPr>
              <a:t>Project Presentation</a:t>
            </a:r>
            <a:endParaRPr sz="1856" b="0" i="0" u="none" strike="noStrike" cap="none">
              <a:solidFill>
                <a:srgbClr val="FFCC33"/>
              </a:solidFill>
              <a:latin typeface="Calibri"/>
              <a:ea typeface="Calibri"/>
              <a:cs typeface="Calibri"/>
              <a:sym typeface="Calibri"/>
            </a:endParaRPr>
          </a:p>
          <a:p>
            <a:pPr marL="0" marR="0" lvl="0" indent="0" algn="l" rtl="0">
              <a:lnSpc>
                <a:spcPct val="70000"/>
              </a:lnSpc>
              <a:spcBef>
                <a:spcPts val="0"/>
              </a:spcBef>
              <a:spcAft>
                <a:spcPts val="0"/>
              </a:spcAft>
              <a:buClr>
                <a:srgbClr val="FFCC33"/>
              </a:buClr>
              <a:buSzPts val="2184"/>
              <a:buFont typeface="Arial"/>
              <a:buNone/>
            </a:pPr>
            <a:endParaRPr sz="1856" b="0" i="0" u="none" strike="noStrike" cap="none">
              <a:solidFill>
                <a:srgbClr val="FFCC33"/>
              </a:solidFill>
              <a:latin typeface="Calibri"/>
              <a:ea typeface="Calibri"/>
              <a:cs typeface="Calibri"/>
              <a:sym typeface="Calibri"/>
            </a:endParaRPr>
          </a:p>
          <a:p>
            <a:pPr marL="0" marR="0" lvl="0" indent="0" algn="l" rtl="0">
              <a:lnSpc>
                <a:spcPct val="70000"/>
              </a:lnSpc>
              <a:spcBef>
                <a:spcPts val="0"/>
              </a:spcBef>
              <a:spcAft>
                <a:spcPts val="0"/>
              </a:spcAft>
              <a:buClr>
                <a:srgbClr val="FFCC33"/>
              </a:buClr>
              <a:buSzPts val="2184"/>
              <a:buFont typeface="Arial"/>
              <a:buNone/>
            </a:pPr>
            <a:r>
              <a:rPr lang="en-US" sz="1856" b="0" i="0" u="none" strike="noStrike" cap="none">
                <a:solidFill>
                  <a:srgbClr val="FFCC33"/>
                </a:solidFill>
                <a:latin typeface="Calibri"/>
                <a:ea typeface="Calibri"/>
                <a:cs typeface="Calibri"/>
                <a:sym typeface="Calibri"/>
              </a:rPr>
              <a:t>CS504 Team Project</a:t>
            </a:r>
            <a:endParaRPr sz="2380" b="0" i="0" u="none" strike="noStrike" cap="none">
              <a:solidFill>
                <a:srgbClr val="000000"/>
              </a:solidFill>
              <a:latin typeface="Calibri"/>
              <a:ea typeface="Calibri"/>
              <a:cs typeface="Calibri"/>
              <a:sym typeface="Calibri"/>
            </a:endParaRPr>
          </a:p>
          <a:p>
            <a:pPr marL="0" marR="0" lvl="0" indent="0" algn="l" rtl="0">
              <a:lnSpc>
                <a:spcPct val="70000"/>
              </a:lnSpc>
              <a:spcBef>
                <a:spcPts val="700"/>
              </a:spcBef>
              <a:spcAft>
                <a:spcPts val="0"/>
              </a:spcAft>
              <a:buClr>
                <a:srgbClr val="FFCC33"/>
              </a:buClr>
              <a:buSzPts val="2184"/>
              <a:buFont typeface="Arial"/>
              <a:buNone/>
            </a:pPr>
            <a:r>
              <a:rPr lang="en-US" sz="1856" b="0" i="0" u="none" strike="noStrike" cap="none">
                <a:solidFill>
                  <a:srgbClr val="FFCC33"/>
                </a:solidFill>
                <a:latin typeface="Calibri"/>
                <a:ea typeface="Calibri"/>
                <a:cs typeface="Calibri"/>
                <a:sym typeface="Calibri"/>
              </a:rPr>
              <a:t>Fall 2020</a:t>
            </a:r>
            <a:endParaRPr sz="2380" b="0" i="0" u="none" strike="noStrike" cap="none">
              <a:solidFill>
                <a:srgbClr val="000000"/>
              </a:solidFill>
              <a:latin typeface="Calibri"/>
              <a:ea typeface="Calibri"/>
              <a:cs typeface="Calibri"/>
              <a:sym typeface="Calibri"/>
            </a:endParaRPr>
          </a:p>
        </p:txBody>
      </p:sp>
      <p:sp>
        <p:nvSpPr>
          <p:cNvPr id="97" name="Google Shape;97;p1"/>
          <p:cNvSpPr txBox="1">
            <a:spLocks noGrp="1"/>
          </p:cNvSpPr>
          <p:nvPr>
            <p:ph type="title"/>
          </p:nvPr>
        </p:nvSpPr>
        <p:spPr>
          <a:xfrm>
            <a:off x="838200" y="802428"/>
            <a:ext cx="5492700" cy="1130400"/>
          </a:xfrm>
          <a:prstGeom prst="rect">
            <a:avLst/>
          </a:prstGeom>
          <a:noFill/>
          <a:ln>
            <a:noFill/>
          </a:ln>
        </p:spPr>
        <p:txBody>
          <a:bodyPr spcFirstLastPara="1" wrap="square" lIns="45700" tIns="45700" rIns="45700" bIns="45700" anchor="ctr" anchorCtr="0">
            <a:normAutofit/>
          </a:bodyPr>
          <a:lstStyle/>
          <a:p>
            <a:pPr marL="0" marR="0" lvl="0" indent="0" algn="l" rtl="0">
              <a:lnSpc>
                <a:spcPct val="90000"/>
              </a:lnSpc>
              <a:spcBef>
                <a:spcPts val="0"/>
              </a:spcBef>
              <a:spcAft>
                <a:spcPts val="0"/>
              </a:spcAft>
              <a:buClr>
                <a:srgbClr val="FFFFFF"/>
              </a:buClr>
              <a:buSzPts val="6000"/>
              <a:buFont typeface="Calibri"/>
              <a:buNone/>
            </a:pPr>
            <a:r>
              <a:rPr lang="en-US" sz="4860" b="0" i="0" u="none" strike="noStrike" cap="none">
                <a:solidFill>
                  <a:srgbClr val="FFFFFF"/>
                </a:solidFill>
                <a:latin typeface="Calibri"/>
                <a:ea typeface="Calibri"/>
                <a:cs typeface="Calibri"/>
                <a:sym typeface="Calibri"/>
              </a:rPr>
              <a:t>Team Theta Project Report</a:t>
            </a:r>
            <a:endParaRPr sz="3563" b="0" i="0" u="none" strike="noStrike" cap="none">
              <a:solidFill>
                <a:srgbClr val="000000"/>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262"/>
        <p:cNvGrpSpPr/>
        <p:nvPr/>
      </p:nvGrpSpPr>
      <p:grpSpPr>
        <a:xfrm>
          <a:off x="0" y="0"/>
          <a:ext cx="0" cy="0"/>
          <a:chOff x="0" y="0"/>
          <a:chExt cx="0" cy="0"/>
        </a:xfrm>
      </p:grpSpPr>
      <p:sp>
        <p:nvSpPr>
          <p:cNvPr id="263" name="Google Shape;263;p11"/>
          <p:cNvSpPr txBox="1">
            <a:spLocks noGrp="1"/>
          </p:cNvSpPr>
          <p:nvPr>
            <p:ph type="title"/>
          </p:nvPr>
        </p:nvSpPr>
        <p:spPr>
          <a:xfrm>
            <a:off x="1082100" y="659592"/>
            <a:ext cx="10007700" cy="1272900"/>
          </a:xfrm>
          <a:prstGeom prst="rect">
            <a:avLst/>
          </a:prstGeom>
          <a:noFill/>
          <a:ln>
            <a:noFill/>
          </a:ln>
        </p:spPr>
        <p:txBody>
          <a:bodyPr spcFirstLastPara="1" wrap="square" lIns="121900" tIns="121900" rIns="121900" bIns="121900" anchor="t" anchorCtr="0">
            <a:noAutofit/>
          </a:bodyPr>
          <a:lstStyle/>
          <a:p>
            <a:pPr marL="2743200" lvl="0" indent="457200" algn="l" rtl="0">
              <a:lnSpc>
                <a:spcPct val="90000"/>
              </a:lnSpc>
              <a:spcBef>
                <a:spcPts val="0"/>
              </a:spcBef>
              <a:spcAft>
                <a:spcPts val="0"/>
              </a:spcAft>
              <a:buClr>
                <a:schemeClr val="dk1"/>
              </a:buClr>
              <a:buSzPts val="4000"/>
              <a:buFont typeface="Calibri"/>
              <a:buNone/>
            </a:pPr>
            <a:r>
              <a:rPr lang="en-US">
                <a:solidFill>
                  <a:srgbClr val="FFFFFF"/>
                </a:solidFill>
              </a:rPr>
              <a:t>Future Work</a:t>
            </a:r>
            <a:endParaRPr>
              <a:solidFill>
                <a:srgbClr val="FFFFFF"/>
              </a:solidFill>
            </a:endParaRPr>
          </a:p>
        </p:txBody>
      </p:sp>
      <p:sp>
        <p:nvSpPr>
          <p:cNvPr id="264" name="Google Shape;264;p11"/>
          <p:cNvSpPr/>
          <p:nvPr/>
        </p:nvSpPr>
        <p:spPr>
          <a:xfrm rot="-985170">
            <a:off x="9462457" y="3408640"/>
            <a:ext cx="1489026" cy="77268"/>
          </a:xfrm>
          <a:prstGeom prst="roundRect">
            <a:avLst>
              <a:gd name="adj" fmla="val 50000"/>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65" name="Google Shape;265;p11"/>
          <p:cNvSpPr/>
          <p:nvPr/>
        </p:nvSpPr>
        <p:spPr>
          <a:xfrm rot="985170" flipH="1">
            <a:off x="8084504" y="3408640"/>
            <a:ext cx="1489026" cy="77268"/>
          </a:xfrm>
          <a:prstGeom prst="roundRect">
            <a:avLst>
              <a:gd name="adj" fmla="val 50000"/>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66" name="Google Shape;266;p11"/>
          <p:cNvSpPr/>
          <p:nvPr/>
        </p:nvSpPr>
        <p:spPr>
          <a:xfrm rot="-985170">
            <a:off x="6715439" y="3408640"/>
            <a:ext cx="1489026" cy="77268"/>
          </a:xfrm>
          <a:prstGeom prst="roundRect">
            <a:avLst>
              <a:gd name="adj" fmla="val 50000"/>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67" name="Google Shape;267;p11"/>
          <p:cNvSpPr/>
          <p:nvPr/>
        </p:nvSpPr>
        <p:spPr>
          <a:xfrm rot="985170" flipH="1">
            <a:off x="5341446" y="3408640"/>
            <a:ext cx="1489026" cy="77268"/>
          </a:xfrm>
          <a:prstGeom prst="roundRect">
            <a:avLst>
              <a:gd name="adj" fmla="val 50000"/>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68" name="Google Shape;268;p11"/>
          <p:cNvSpPr/>
          <p:nvPr/>
        </p:nvSpPr>
        <p:spPr>
          <a:xfrm rot="-985170">
            <a:off x="3977884" y="3408640"/>
            <a:ext cx="1489026" cy="77268"/>
          </a:xfrm>
          <a:prstGeom prst="roundRect">
            <a:avLst>
              <a:gd name="adj" fmla="val 50000"/>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69" name="Google Shape;269;p11"/>
          <p:cNvSpPr/>
          <p:nvPr/>
        </p:nvSpPr>
        <p:spPr>
          <a:xfrm rot="985170" flipH="1">
            <a:off x="2603877" y="3408640"/>
            <a:ext cx="1489026" cy="77268"/>
          </a:xfrm>
          <a:prstGeom prst="roundRect">
            <a:avLst>
              <a:gd name="adj" fmla="val 50000"/>
            </a:avLst>
          </a:prstGeom>
          <a:solidFill>
            <a:srgbClr val="0B714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70" name="Google Shape;270;p11"/>
          <p:cNvSpPr/>
          <p:nvPr/>
        </p:nvSpPr>
        <p:spPr>
          <a:xfrm rot="-985170">
            <a:off x="1240315" y="3408640"/>
            <a:ext cx="1489026" cy="77268"/>
          </a:xfrm>
          <a:prstGeom prst="roundRect">
            <a:avLst>
              <a:gd name="adj" fmla="val 50000"/>
            </a:avLst>
          </a:prstGeom>
          <a:solidFill>
            <a:srgbClr val="0B714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grpSp>
        <p:nvGrpSpPr>
          <p:cNvPr id="271" name="Google Shape;271;p11"/>
          <p:cNvGrpSpPr/>
          <p:nvPr/>
        </p:nvGrpSpPr>
        <p:grpSpPr>
          <a:xfrm>
            <a:off x="2903316" y="3489665"/>
            <a:ext cx="2283543" cy="1640912"/>
            <a:chOff x="2114740" y="2543425"/>
            <a:chExt cx="1712700" cy="1230715"/>
          </a:xfrm>
        </p:grpSpPr>
        <p:sp>
          <p:nvSpPr>
            <p:cNvPr id="272" name="Google Shape;272;p11"/>
            <p:cNvSpPr txBox="1"/>
            <p:nvPr/>
          </p:nvSpPr>
          <p:spPr>
            <a:xfrm>
              <a:off x="2622642" y="2737212"/>
              <a:ext cx="696900" cy="2760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00"/>
                </a:spcAft>
                <a:buClr>
                  <a:schemeClr val="dk1"/>
                </a:buClr>
                <a:buSzPts val="1100"/>
                <a:buFont typeface="Calibri"/>
                <a:buNone/>
              </a:pPr>
              <a:endParaRPr sz="1100" b="1" i="0" u="none" strike="noStrike" cap="none">
                <a:solidFill>
                  <a:srgbClr val="0B7140"/>
                </a:solidFill>
                <a:latin typeface="Roboto"/>
                <a:ea typeface="Roboto"/>
                <a:cs typeface="Roboto"/>
                <a:sym typeface="Roboto"/>
              </a:endParaRPr>
            </a:p>
          </p:txBody>
        </p:sp>
        <p:sp>
          <p:nvSpPr>
            <p:cNvPr id="273" name="Google Shape;273;p11"/>
            <p:cNvSpPr/>
            <p:nvPr/>
          </p:nvSpPr>
          <p:spPr>
            <a:xfrm rot="-1789476">
              <a:off x="2888080" y="2572699"/>
              <a:ext cx="160451" cy="160451"/>
            </a:xfrm>
            <a:prstGeom prst="ellipse">
              <a:avLst/>
            </a:prstGeom>
            <a:solidFill>
              <a:srgbClr val="FFFFFF"/>
            </a:solidFill>
            <a:ln w="38100" cap="flat" cmpd="sng">
              <a:solidFill>
                <a:srgbClr val="0B7140"/>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74" name="Google Shape;274;p11"/>
            <p:cNvSpPr/>
            <p:nvPr/>
          </p:nvSpPr>
          <p:spPr>
            <a:xfrm>
              <a:off x="2114740" y="3070640"/>
              <a:ext cx="1712700" cy="703500"/>
            </a:xfrm>
            <a:prstGeom prst="roundRect">
              <a:avLst>
                <a:gd name="adj" fmla="val 4485"/>
              </a:avLst>
            </a:prstGeom>
            <a:solidFill>
              <a:srgbClr val="0B714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p:txBody>
        </p:sp>
        <p:sp>
          <p:nvSpPr>
            <p:cNvPr id="275" name="Google Shape;275;p11"/>
            <p:cNvSpPr txBox="1"/>
            <p:nvPr/>
          </p:nvSpPr>
          <p:spPr>
            <a:xfrm>
              <a:off x="2158990" y="3107840"/>
              <a:ext cx="1624200" cy="6246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00"/>
                </a:spcAft>
                <a:buClr>
                  <a:schemeClr val="dk1"/>
                </a:buClr>
                <a:buSzPts val="1200"/>
                <a:buFont typeface="Roboto"/>
                <a:buNone/>
              </a:pPr>
              <a:r>
                <a:rPr lang="en-US" sz="1200" b="0" i="0" u="none" strike="noStrike" cap="none">
                  <a:solidFill>
                    <a:srgbClr val="FFFFFF"/>
                  </a:solidFill>
                  <a:latin typeface="Roboto"/>
                  <a:ea typeface="Roboto"/>
                  <a:cs typeface="Roboto"/>
                  <a:sym typeface="Roboto"/>
                </a:rPr>
                <a:t>Narrow down gas prices to exact location</a:t>
              </a:r>
              <a:endParaRPr sz="1100" b="0" i="0" u="none" strike="noStrike" cap="none">
                <a:solidFill>
                  <a:srgbClr val="FFFFFF"/>
                </a:solidFill>
                <a:latin typeface="Calibri"/>
                <a:ea typeface="Calibri"/>
                <a:cs typeface="Calibri"/>
                <a:sym typeface="Calibri"/>
              </a:endParaRPr>
            </a:p>
          </p:txBody>
        </p:sp>
        <p:sp>
          <p:nvSpPr>
            <p:cNvPr id="276" name="Google Shape;276;p11"/>
            <p:cNvSpPr/>
            <p:nvPr/>
          </p:nvSpPr>
          <p:spPr>
            <a:xfrm>
              <a:off x="2926090" y="3005991"/>
              <a:ext cx="90000" cy="67500"/>
            </a:xfrm>
            <a:prstGeom prst="triangle">
              <a:avLst>
                <a:gd name="adj" fmla="val 50000"/>
              </a:avLst>
            </a:prstGeom>
            <a:solidFill>
              <a:srgbClr val="0B714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grpSp>
      <p:grpSp>
        <p:nvGrpSpPr>
          <p:cNvPr id="277" name="Google Shape;277;p11"/>
          <p:cNvGrpSpPr/>
          <p:nvPr/>
        </p:nvGrpSpPr>
        <p:grpSpPr>
          <a:xfrm>
            <a:off x="5637115" y="3489665"/>
            <a:ext cx="2312423" cy="1734309"/>
            <a:chOff x="4165140" y="2543425"/>
            <a:chExt cx="1734360" cy="1300764"/>
          </a:xfrm>
        </p:grpSpPr>
        <p:sp>
          <p:nvSpPr>
            <p:cNvPr id="278" name="Google Shape;278;p11"/>
            <p:cNvSpPr/>
            <p:nvPr/>
          </p:nvSpPr>
          <p:spPr>
            <a:xfrm rot="-1789476">
              <a:off x="4941257" y="2572699"/>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79" name="Google Shape;279;p11"/>
            <p:cNvSpPr txBox="1"/>
            <p:nvPr/>
          </p:nvSpPr>
          <p:spPr>
            <a:xfrm>
              <a:off x="4665129" y="2737212"/>
              <a:ext cx="696900" cy="2760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00"/>
                </a:spcAft>
                <a:buClr>
                  <a:schemeClr val="dk1"/>
                </a:buClr>
                <a:buSzPts val="1100"/>
                <a:buFont typeface="Calibri"/>
                <a:buNone/>
              </a:pPr>
              <a:endParaRPr sz="1100" b="1" i="0" u="none" strike="noStrike" cap="none">
                <a:solidFill>
                  <a:srgbClr val="5E5E5E"/>
                </a:solidFill>
                <a:latin typeface="Roboto"/>
                <a:ea typeface="Roboto"/>
                <a:cs typeface="Roboto"/>
                <a:sym typeface="Roboto"/>
              </a:endParaRPr>
            </a:p>
          </p:txBody>
        </p:sp>
        <p:sp>
          <p:nvSpPr>
            <p:cNvPr id="280" name="Google Shape;280;p11"/>
            <p:cNvSpPr/>
            <p:nvPr/>
          </p:nvSpPr>
          <p:spPr>
            <a:xfrm>
              <a:off x="4165140" y="3070640"/>
              <a:ext cx="1712700" cy="703500"/>
            </a:xfrm>
            <a:prstGeom prst="roundRect">
              <a:avLst>
                <a:gd name="adj" fmla="val 4485"/>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p:txBody>
        </p:sp>
        <p:sp>
          <p:nvSpPr>
            <p:cNvPr id="281" name="Google Shape;281;p11"/>
            <p:cNvSpPr txBox="1"/>
            <p:nvPr/>
          </p:nvSpPr>
          <p:spPr>
            <a:xfrm>
              <a:off x="4186799" y="3073489"/>
              <a:ext cx="1712700" cy="770700"/>
            </a:xfrm>
            <a:prstGeom prst="rect">
              <a:avLst/>
            </a:prstGeom>
            <a:noFill/>
            <a:ln>
              <a:noFill/>
            </a:ln>
          </p:spPr>
          <p:txBody>
            <a:bodyPr spcFirstLastPara="1" wrap="square" lIns="121900" tIns="91425" rIns="121900" bIns="121900" anchor="t" anchorCtr="0">
              <a:noAutofit/>
            </a:bodyPr>
            <a:lstStyle/>
            <a:p>
              <a:pPr marL="0" marR="0" lvl="0" indent="0" algn="ctr" rtl="0">
                <a:lnSpc>
                  <a:spcPct val="115000"/>
                </a:lnSpc>
                <a:spcBef>
                  <a:spcPts val="0"/>
                </a:spcBef>
                <a:spcAft>
                  <a:spcPts val="2100"/>
                </a:spcAft>
                <a:buClr>
                  <a:srgbClr val="5E5E5E"/>
                </a:buClr>
                <a:buSzPts val="1200"/>
                <a:buFont typeface="Roboto"/>
                <a:buNone/>
              </a:pPr>
              <a:r>
                <a:rPr lang="en-US" sz="1200" b="0" i="0" u="none" strike="noStrike" cap="none">
                  <a:solidFill>
                    <a:srgbClr val="5E5E5E"/>
                  </a:solidFill>
                  <a:latin typeface="Roboto"/>
                  <a:ea typeface="Roboto"/>
                  <a:cs typeface="Roboto"/>
                  <a:sym typeface="Roboto"/>
                </a:rPr>
                <a:t>Perform analysis for a wider range of manufacturers to test accuracy of the team’s model</a:t>
              </a:r>
              <a:endParaRPr sz="1100" b="0" i="0" u="none" strike="noStrike" cap="none">
                <a:solidFill>
                  <a:srgbClr val="5E5E5E"/>
                </a:solidFill>
                <a:latin typeface="Calibri"/>
                <a:ea typeface="Calibri"/>
                <a:cs typeface="Calibri"/>
                <a:sym typeface="Calibri"/>
              </a:endParaRPr>
            </a:p>
          </p:txBody>
        </p:sp>
        <p:sp>
          <p:nvSpPr>
            <p:cNvPr id="282" name="Google Shape;282;p11"/>
            <p:cNvSpPr/>
            <p:nvPr/>
          </p:nvSpPr>
          <p:spPr>
            <a:xfrm>
              <a:off x="4976490" y="3005991"/>
              <a:ext cx="90000" cy="67500"/>
            </a:xfrm>
            <a:prstGeom prst="triangle">
              <a:avLst>
                <a:gd name="adj" fmla="val 50000"/>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grpSp>
      <p:grpSp>
        <p:nvGrpSpPr>
          <p:cNvPr id="283" name="Google Shape;283;p11"/>
          <p:cNvGrpSpPr/>
          <p:nvPr/>
        </p:nvGrpSpPr>
        <p:grpSpPr>
          <a:xfrm>
            <a:off x="1520225" y="1727235"/>
            <a:ext cx="2283543" cy="1662294"/>
            <a:chOff x="1072790" y="1221570"/>
            <a:chExt cx="1712700" cy="1246752"/>
          </a:xfrm>
        </p:grpSpPr>
        <p:sp>
          <p:nvSpPr>
            <p:cNvPr id="284" name="Google Shape;284;p11"/>
            <p:cNvSpPr/>
            <p:nvPr/>
          </p:nvSpPr>
          <p:spPr>
            <a:xfrm>
              <a:off x="1072790" y="1221570"/>
              <a:ext cx="1712700" cy="703500"/>
            </a:xfrm>
            <a:prstGeom prst="roundRect">
              <a:avLst>
                <a:gd name="adj" fmla="val 4485"/>
              </a:avLst>
            </a:prstGeom>
            <a:solidFill>
              <a:srgbClr val="0B714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p:txBody>
        </p:sp>
        <p:sp>
          <p:nvSpPr>
            <p:cNvPr id="285" name="Google Shape;285;p11"/>
            <p:cNvSpPr txBox="1"/>
            <p:nvPr/>
          </p:nvSpPr>
          <p:spPr>
            <a:xfrm>
              <a:off x="1579860" y="1986924"/>
              <a:ext cx="696900" cy="276000"/>
            </a:xfrm>
            <a:prstGeom prst="rect">
              <a:avLst/>
            </a:prstGeom>
            <a:noFill/>
            <a:ln>
              <a:noFill/>
            </a:ln>
          </p:spPr>
          <p:txBody>
            <a:bodyPr spcFirstLastPara="1" wrap="square" lIns="121900" tIns="121900" rIns="121900" bIns="121900" anchor="t" anchorCtr="0">
              <a:noAutofit/>
            </a:bodyPr>
            <a:lstStyle/>
            <a:p>
              <a:pPr marL="0" marR="0" lvl="0" indent="0" algn="l" rtl="0">
                <a:lnSpc>
                  <a:spcPct val="115000"/>
                </a:lnSpc>
                <a:spcBef>
                  <a:spcPts val="0"/>
                </a:spcBef>
                <a:spcAft>
                  <a:spcPts val="2100"/>
                </a:spcAft>
                <a:buClr>
                  <a:schemeClr val="dk1"/>
                </a:buClr>
                <a:buSzPts val="1100"/>
                <a:buFont typeface="Calibri"/>
                <a:buNone/>
              </a:pPr>
              <a:endParaRPr sz="1100" b="1" i="0" u="none" strike="noStrike" cap="none">
                <a:solidFill>
                  <a:srgbClr val="0B7140"/>
                </a:solidFill>
                <a:latin typeface="Roboto"/>
                <a:ea typeface="Roboto"/>
                <a:cs typeface="Roboto"/>
                <a:sym typeface="Roboto"/>
              </a:endParaRPr>
            </a:p>
          </p:txBody>
        </p:sp>
        <p:sp>
          <p:nvSpPr>
            <p:cNvPr id="286" name="Google Shape;286;p11"/>
            <p:cNvSpPr/>
            <p:nvPr/>
          </p:nvSpPr>
          <p:spPr>
            <a:xfrm rot="10800000">
              <a:off x="1884115" y="1920663"/>
              <a:ext cx="90000" cy="67500"/>
            </a:xfrm>
            <a:prstGeom prst="triangle">
              <a:avLst>
                <a:gd name="adj" fmla="val 50000"/>
              </a:avLst>
            </a:prstGeom>
            <a:solidFill>
              <a:srgbClr val="0B7140"/>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87" name="Google Shape;287;p11"/>
            <p:cNvSpPr txBox="1"/>
            <p:nvPr/>
          </p:nvSpPr>
          <p:spPr>
            <a:xfrm>
              <a:off x="1117040" y="1258770"/>
              <a:ext cx="1624200" cy="6246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00"/>
                </a:spcAft>
                <a:buClr>
                  <a:srgbClr val="FFFFFF"/>
                </a:buClr>
                <a:buSzPts val="1100"/>
                <a:buFont typeface="Roboto"/>
                <a:buNone/>
              </a:pPr>
              <a:r>
                <a:rPr lang="en-US" sz="1100" b="0" i="0" u="none" strike="noStrike" cap="none">
                  <a:solidFill>
                    <a:srgbClr val="FFFFFF"/>
                  </a:solidFill>
                  <a:latin typeface="Roboto"/>
                  <a:ea typeface="Roboto"/>
                  <a:cs typeface="Roboto"/>
                  <a:sym typeface="Roboto"/>
                </a:rPr>
                <a:t>Gather longer period of data of the gas prices, COVID-19, and weather</a:t>
              </a:r>
              <a:endParaRPr sz="1100" b="0" i="0" u="none" strike="noStrike" cap="none">
                <a:solidFill>
                  <a:srgbClr val="FFFFFF"/>
                </a:solidFill>
                <a:latin typeface="Calibri"/>
                <a:ea typeface="Calibri"/>
                <a:cs typeface="Calibri"/>
                <a:sym typeface="Calibri"/>
              </a:endParaRPr>
            </a:p>
          </p:txBody>
        </p:sp>
        <p:sp>
          <p:nvSpPr>
            <p:cNvPr id="288" name="Google Shape;288;p11"/>
            <p:cNvSpPr/>
            <p:nvPr/>
          </p:nvSpPr>
          <p:spPr>
            <a:xfrm rot="-1789476">
              <a:off x="1846080" y="2278597"/>
              <a:ext cx="160451" cy="160451"/>
            </a:xfrm>
            <a:prstGeom prst="ellipse">
              <a:avLst/>
            </a:prstGeom>
            <a:solidFill>
              <a:srgbClr val="FFFFFF"/>
            </a:solidFill>
            <a:ln w="38100" cap="flat" cmpd="sng">
              <a:solidFill>
                <a:srgbClr val="0B7140"/>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grpSp>
      <p:grpSp>
        <p:nvGrpSpPr>
          <p:cNvPr id="289" name="Google Shape;289;p11"/>
          <p:cNvGrpSpPr/>
          <p:nvPr/>
        </p:nvGrpSpPr>
        <p:grpSpPr>
          <a:xfrm>
            <a:off x="4190201" y="1727235"/>
            <a:ext cx="2341158" cy="1662294"/>
            <a:chOff x="3079928" y="1221570"/>
            <a:chExt cx="1755912" cy="1246752"/>
          </a:xfrm>
        </p:grpSpPr>
        <p:sp>
          <p:nvSpPr>
            <p:cNvPr id="290" name="Google Shape;290;p11"/>
            <p:cNvSpPr/>
            <p:nvPr/>
          </p:nvSpPr>
          <p:spPr>
            <a:xfrm rot="-1789476">
              <a:off x="3899258" y="2278597"/>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91" name="Google Shape;291;p11"/>
            <p:cNvSpPr txBox="1"/>
            <p:nvPr/>
          </p:nvSpPr>
          <p:spPr>
            <a:xfrm>
              <a:off x="3635571" y="1986924"/>
              <a:ext cx="696900" cy="2760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00"/>
                </a:spcAft>
                <a:buClr>
                  <a:schemeClr val="dk1"/>
                </a:buClr>
                <a:buSzPts val="1100"/>
                <a:buFont typeface="Calibri"/>
                <a:buNone/>
              </a:pPr>
              <a:endParaRPr sz="1100" b="1" i="0" u="none" strike="noStrike" cap="none">
                <a:solidFill>
                  <a:srgbClr val="5E5E5E"/>
                </a:solidFill>
                <a:latin typeface="Roboto"/>
                <a:ea typeface="Roboto"/>
                <a:cs typeface="Roboto"/>
                <a:sym typeface="Roboto"/>
              </a:endParaRPr>
            </a:p>
          </p:txBody>
        </p:sp>
        <p:sp>
          <p:nvSpPr>
            <p:cNvPr id="292" name="Google Shape;292;p11"/>
            <p:cNvSpPr/>
            <p:nvPr/>
          </p:nvSpPr>
          <p:spPr>
            <a:xfrm>
              <a:off x="3123140" y="1221570"/>
              <a:ext cx="1712700" cy="703500"/>
            </a:xfrm>
            <a:prstGeom prst="roundRect">
              <a:avLst>
                <a:gd name="adj" fmla="val 4485"/>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p:txBody>
        </p:sp>
        <p:sp>
          <p:nvSpPr>
            <p:cNvPr id="293" name="Google Shape;293;p11"/>
            <p:cNvSpPr/>
            <p:nvPr/>
          </p:nvSpPr>
          <p:spPr>
            <a:xfrm rot="10800000">
              <a:off x="3934465" y="1920663"/>
              <a:ext cx="90000" cy="67500"/>
            </a:xfrm>
            <a:prstGeom prst="triangle">
              <a:avLst>
                <a:gd name="adj" fmla="val 50000"/>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94" name="Google Shape;294;p11"/>
            <p:cNvSpPr txBox="1"/>
            <p:nvPr/>
          </p:nvSpPr>
          <p:spPr>
            <a:xfrm>
              <a:off x="3079928" y="1265963"/>
              <a:ext cx="1755900" cy="6147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00"/>
                </a:spcAft>
                <a:buClr>
                  <a:srgbClr val="5E5E5E"/>
                </a:buClr>
                <a:buSzPts val="1200"/>
                <a:buFont typeface="Roboto"/>
                <a:buNone/>
              </a:pPr>
              <a:r>
                <a:rPr lang="en-US" sz="1200" b="0" i="0" u="none" strike="noStrike" cap="none">
                  <a:solidFill>
                    <a:srgbClr val="5E5E5E"/>
                  </a:solidFill>
                  <a:latin typeface="Roboto"/>
                  <a:ea typeface="Roboto"/>
                  <a:cs typeface="Roboto"/>
                  <a:sym typeface="Roboto"/>
                </a:rPr>
                <a:t>Perform and compare analysis for data from Oasis Sales Software for different years</a:t>
              </a:r>
              <a:endParaRPr sz="1100" b="0" i="0" u="none" strike="noStrike" cap="none">
                <a:solidFill>
                  <a:srgbClr val="5E5E5E"/>
                </a:solidFill>
                <a:latin typeface="Calibri"/>
                <a:ea typeface="Calibri"/>
                <a:cs typeface="Calibri"/>
                <a:sym typeface="Calibri"/>
              </a:endParaRPr>
            </a:p>
          </p:txBody>
        </p:sp>
      </p:grpSp>
      <p:grpSp>
        <p:nvGrpSpPr>
          <p:cNvPr id="295" name="Google Shape;295;p11"/>
          <p:cNvGrpSpPr/>
          <p:nvPr/>
        </p:nvGrpSpPr>
        <p:grpSpPr>
          <a:xfrm>
            <a:off x="7004486" y="1727235"/>
            <a:ext cx="2283543" cy="1662294"/>
            <a:chOff x="5201245" y="1221570"/>
            <a:chExt cx="1712700" cy="1246752"/>
          </a:xfrm>
        </p:grpSpPr>
        <p:sp>
          <p:nvSpPr>
            <p:cNvPr id="296" name="Google Shape;296;p11"/>
            <p:cNvSpPr/>
            <p:nvPr/>
          </p:nvSpPr>
          <p:spPr>
            <a:xfrm rot="-1789476">
              <a:off x="5977648" y="2278597"/>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97" name="Google Shape;297;p11"/>
            <p:cNvSpPr txBox="1"/>
            <p:nvPr/>
          </p:nvSpPr>
          <p:spPr>
            <a:xfrm>
              <a:off x="5721781" y="1986924"/>
              <a:ext cx="696900" cy="2760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00"/>
                </a:spcAft>
                <a:buClr>
                  <a:schemeClr val="dk1"/>
                </a:buClr>
                <a:buSzPts val="1100"/>
                <a:buFont typeface="Calibri"/>
                <a:buNone/>
              </a:pPr>
              <a:endParaRPr sz="1100" b="1" i="0" u="none" strike="noStrike" cap="none">
                <a:solidFill>
                  <a:srgbClr val="5E5E5E"/>
                </a:solidFill>
                <a:latin typeface="Roboto"/>
                <a:ea typeface="Roboto"/>
                <a:cs typeface="Roboto"/>
                <a:sym typeface="Roboto"/>
              </a:endParaRPr>
            </a:p>
          </p:txBody>
        </p:sp>
        <p:sp>
          <p:nvSpPr>
            <p:cNvPr id="298" name="Google Shape;298;p11"/>
            <p:cNvSpPr/>
            <p:nvPr/>
          </p:nvSpPr>
          <p:spPr>
            <a:xfrm>
              <a:off x="5201245" y="1221570"/>
              <a:ext cx="1712700" cy="703500"/>
            </a:xfrm>
            <a:prstGeom prst="roundRect">
              <a:avLst>
                <a:gd name="adj" fmla="val 4485"/>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p:txBody>
        </p:sp>
        <p:sp>
          <p:nvSpPr>
            <p:cNvPr id="299" name="Google Shape;299;p11"/>
            <p:cNvSpPr/>
            <p:nvPr/>
          </p:nvSpPr>
          <p:spPr>
            <a:xfrm rot="10800000">
              <a:off x="6012570" y="1920663"/>
              <a:ext cx="90000" cy="67500"/>
            </a:xfrm>
            <a:prstGeom prst="triangle">
              <a:avLst>
                <a:gd name="adj" fmla="val 50000"/>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300" name="Google Shape;300;p11"/>
            <p:cNvSpPr txBox="1"/>
            <p:nvPr/>
          </p:nvSpPr>
          <p:spPr>
            <a:xfrm>
              <a:off x="5245495" y="1258770"/>
              <a:ext cx="1624200" cy="6246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00"/>
                </a:spcAft>
                <a:buClr>
                  <a:srgbClr val="5E5E5E"/>
                </a:buClr>
                <a:buSzPts val="1100"/>
                <a:buFont typeface="Roboto"/>
                <a:buNone/>
              </a:pPr>
              <a:r>
                <a:rPr lang="en-US" sz="1100" b="0" i="0" u="none" strike="noStrike" cap="none">
                  <a:solidFill>
                    <a:srgbClr val="5E5E5E"/>
                  </a:solidFill>
                  <a:latin typeface="Roboto"/>
                  <a:ea typeface="Roboto"/>
                  <a:cs typeface="Roboto"/>
                  <a:sym typeface="Roboto"/>
                </a:rPr>
                <a:t>Test to see if the temperature or severe weather has any effect on delivery dates</a:t>
              </a:r>
              <a:endParaRPr sz="1100" b="0" i="0" u="none" strike="noStrike" cap="none">
                <a:solidFill>
                  <a:srgbClr val="5E5E5E"/>
                </a:solidFill>
                <a:latin typeface="Calibri"/>
                <a:ea typeface="Calibri"/>
                <a:cs typeface="Calibri"/>
                <a:sym typeface="Calibri"/>
              </a:endParaRPr>
            </a:p>
          </p:txBody>
        </p:sp>
      </p:grpSp>
      <p:grpSp>
        <p:nvGrpSpPr>
          <p:cNvPr id="301" name="Google Shape;301;p11"/>
          <p:cNvGrpSpPr/>
          <p:nvPr/>
        </p:nvGrpSpPr>
        <p:grpSpPr>
          <a:xfrm>
            <a:off x="8370929" y="3489665"/>
            <a:ext cx="2283543" cy="1640912"/>
            <a:chOff x="6282830" y="2543425"/>
            <a:chExt cx="1712700" cy="1230715"/>
          </a:xfrm>
        </p:grpSpPr>
        <p:sp>
          <p:nvSpPr>
            <p:cNvPr id="302" name="Google Shape;302;p11"/>
            <p:cNvSpPr/>
            <p:nvPr/>
          </p:nvSpPr>
          <p:spPr>
            <a:xfrm rot="-1789476">
              <a:off x="7058947" y="2572699"/>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303" name="Google Shape;303;p11"/>
            <p:cNvSpPr txBox="1"/>
            <p:nvPr/>
          </p:nvSpPr>
          <p:spPr>
            <a:xfrm>
              <a:off x="6782819" y="2737212"/>
              <a:ext cx="696900" cy="2760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00"/>
                </a:spcAft>
                <a:buClr>
                  <a:schemeClr val="dk1"/>
                </a:buClr>
                <a:buSzPts val="1100"/>
                <a:buFont typeface="Calibri"/>
                <a:buNone/>
              </a:pPr>
              <a:endParaRPr sz="1100" b="1" i="0" u="none" strike="noStrike" cap="none">
                <a:solidFill>
                  <a:srgbClr val="5E5E5E"/>
                </a:solidFill>
                <a:latin typeface="Roboto"/>
                <a:ea typeface="Roboto"/>
                <a:cs typeface="Roboto"/>
                <a:sym typeface="Roboto"/>
              </a:endParaRPr>
            </a:p>
          </p:txBody>
        </p:sp>
        <p:sp>
          <p:nvSpPr>
            <p:cNvPr id="304" name="Google Shape;304;p11"/>
            <p:cNvSpPr/>
            <p:nvPr/>
          </p:nvSpPr>
          <p:spPr>
            <a:xfrm>
              <a:off x="6282830" y="3070640"/>
              <a:ext cx="1712700" cy="703500"/>
            </a:xfrm>
            <a:prstGeom prst="roundRect">
              <a:avLst>
                <a:gd name="adj" fmla="val 4485"/>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900"/>
                <a:buFont typeface="Calibri"/>
                <a:buNone/>
              </a:pPr>
              <a:endParaRPr sz="1900" b="0" i="0" u="none" strike="noStrike" cap="none">
                <a:solidFill>
                  <a:schemeClr val="dk1"/>
                </a:solidFill>
                <a:latin typeface="Calibri"/>
                <a:ea typeface="Calibri"/>
                <a:cs typeface="Calibri"/>
                <a:sym typeface="Calibri"/>
              </a:endParaRPr>
            </a:p>
          </p:txBody>
        </p:sp>
        <p:sp>
          <p:nvSpPr>
            <p:cNvPr id="305" name="Google Shape;305;p11"/>
            <p:cNvSpPr txBox="1"/>
            <p:nvPr/>
          </p:nvSpPr>
          <p:spPr>
            <a:xfrm>
              <a:off x="6327080" y="3107840"/>
              <a:ext cx="1624200" cy="624600"/>
            </a:xfrm>
            <a:prstGeom prst="rect">
              <a:avLst/>
            </a:prstGeom>
            <a:noFill/>
            <a:ln>
              <a:noFill/>
            </a:ln>
          </p:spPr>
          <p:txBody>
            <a:bodyPr spcFirstLastPara="1" wrap="square" lIns="121900" tIns="121900" rIns="121900" bIns="121900" anchor="t" anchorCtr="0">
              <a:noAutofit/>
            </a:bodyPr>
            <a:lstStyle/>
            <a:p>
              <a:pPr marL="0" marR="0" lvl="0" indent="0" algn="ctr" rtl="0">
                <a:lnSpc>
                  <a:spcPct val="115000"/>
                </a:lnSpc>
                <a:spcBef>
                  <a:spcPts val="0"/>
                </a:spcBef>
                <a:spcAft>
                  <a:spcPts val="2100"/>
                </a:spcAft>
                <a:buClr>
                  <a:srgbClr val="5E5E5E"/>
                </a:buClr>
                <a:buSzPts val="1100"/>
                <a:buFont typeface="Roboto"/>
                <a:buNone/>
              </a:pPr>
              <a:r>
                <a:rPr lang="en-US" sz="1100" b="0" i="0" u="none" strike="noStrike" cap="none">
                  <a:solidFill>
                    <a:srgbClr val="5E5E5E"/>
                  </a:solidFill>
                  <a:latin typeface="Roboto"/>
                  <a:ea typeface="Roboto"/>
                  <a:cs typeface="Roboto"/>
                  <a:sym typeface="Roboto"/>
                </a:rPr>
                <a:t>Compare prediction date estimate for years where there wasn’t a pandemic</a:t>
              </a:r>
              <a:endParaRPr sz="1100" b="0" i="0" u="none" strike="noStrike" cap="none">
                <a:solidFill>
                  <a:srgbClr val="5E5E5E"/>
                </a:solidFill>
                <a:latin typeface="Calibri"/>
                <a:ea typeface="Calibri"/>
                <a:cs typeface="Calibri"/>
                <a:sym typeface="Calibri"/>
              </a:endParaRPr>
            </a:p>
          </p:txBody>
        </p:sp>
        <p:sp>
          <p:nvSpPr>
            <p:cNvPr id="306" name="Google Shape;306;p11"/>
            <p:cNvSpPr/>
            <p:nvPr/>
          </p:nvSpPr>
          <p:spPr>
            <a:xfrm>
              <a:off x="7094180" y="3005991"/>
              <a:ext cx="90000" cy="67500"/>
            </a:xfrm>
            <a:prstGeom prst="triangle">
              <a:avLst>
                <a:gd name="adj" fmla="val 50000"/>
              </a:avLst>
            </a:prstGeom>
            <a:solidFill>
              <a:srgbClr val="D9D9D9"/>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310"/>
        <p:cNvGrpSpPr/>
        <p:nvPr/>
      </p:nvGrpSpPr>
      <p:grpSpPr>
        <a:xfrm>
          <a:off x="0" y="0"/>
          <a:ext cx="0" cy="0"/>
          <a:chOff x="0" y="0"/>
          <a:chExt cx="0" cy="0"/>
        </a:xfrm>
      </p:grpSpPr>
      <p:sp>
        <p:nvSpPr>
          <p:cNvPr id="311" name="Google Shape;311;p12"/>
          <p:cNvSpPr txBox="1">
            <a:spLocks noGrp="1"/>
          </p:cNvSpPr>
          <p:nvPr>
            <p:ph type="title"/>
          </p:nvPr>
        </p:nvSpPr>
        <p:spPr>
          <a:xfrm>
            <a:off x="1092200" y="1127467"/>
            <a:ext cx="10007700" cy="1272900"/>
          </a:xfrm>
          <a:prstGeom prst="rect">
            <a:avLst/>
          </a:prstGeom>
          <a:noFill/>
          <a:ln>
            <a:noFill/>
          </a:ln>
        </p:spPr>
        <p:txBody>
          <a:bodyPr spcFirstLastPara="1" wrap="square" lIns="45700" tIns="45700" rIns="45700" bIns="45700" anchor="ctr" anchorCtr="0">
            <a:noAutofit/>
          </a:bodyPr>
          <a:lstStyle/>
          <a:p>
            <a:pPr marL="0" lvl="0" indent="0" algn="l" rtl="0">
              <a:lnSpc>
                <a:spcPct val="90000"/>
              </a:lnSpc>
              <a:spcBef>
                <a:spcPts val="0"/>
              </a:spcBef>
              <a:spcAft>
                <a:spcPts val="0"/>
              </a:spcAft>
              <a:buClr>
                <a:srgbClr val="000000"/>
              </a:buClr>
              <a:buSzPts val="4400"/>
              <a:buFont typeface="Calibri"/>
              <a:buNone/>
            </a:pPr>
            <a:r>
              <a:rPr lang="en-US">
                <a:solidFill>
                  <a:srgbClr val="FFFFFF"/>
                </a:solidFill>
              </a:rPr>
              <a:t>Question &amp; Answer</a:t>
            </a:r>
            <a:endParaRPr>
              <a:solidFill>
                <a:srgbClr val="FFFFFF"/>
              </a:solidFill>
            </a:endParaRPr>
          </a:p>
        </p:txBody>
      </p:sp>
      <p:pic>
        <p:nvPicPr>
          <p:cNvPr id="312" name="Google Shape;312;p12"/>
          <p:cNvPicPr preferRelativeResize="0"/>
          <p:nvPr/>
        </p:nvPicPr>
        <p:blipFill rotWithShape="1">
          <a:blip r:embed="rId3">
            <a:alphaModFix/>
          </a:blip>
          <a:srcRect/>
          <a:stretch/>
        </p:blipFill>
        <p:spPr>
          <a:xfrm rot="-945191">
            <a:off x="3658525" y="3405475"/>
            <a:ext cx="1415600" cy="2504250"/>
          </a:xfrm>
          <a:prstGeom prst="rect">
            <a:avLst/>
          </a:prstGeom>
          <a:noFill/>
          <a:ln>
            <a:noFill/>
          </a:ln>
        </p:spPr>
      </p:pic>
      <p:pic>
        <p:nvPicPr>
          <p:cNvPr id="313" name="Google Shape;313;p12"/>
          <p:cNvPicPr preferRelativeResize="0"/>
          <p:nvPr/>
        </p:nvPicPr>
        <p:blipFill rotWithShape="1">
          <a:blip r:embed="rId3">
            <a:alphaModFix/>
          </a:blip>
          <a:srcRect/>
          <a:stretch/>
        </p:blipFill>
        <p:spPr>
          <a:xfrm>
            <a:off x="5167688" y="2400363"/>
            <a:ext cx="1824375" cy="3227375"/>
          </a:xfrm>
          <a:prstGeom prst="rect">
            <a:avLst/>
          </a:prstGeom>
          <a:noFill/>
          <a:ln>
            <a:noFill/>
          </a:ln>
        </p:spPr>
      </p:pic>
      <p:pic>
        <p:nvPicPr>
          <p:cNvPr id="314" name="Google Shape;314;p12"/>
          <p:cNvPicPr preferRelativeResize="0"/>
          <p:nvPr/>
        </p:nvPicPr>
        <p:blipFill rotWithShape="1">
          <a:blip r:embed="rId3">
            <a:alphaModFix/>
          </a:blip>
          <a:srcRect/>
          <a:stretch/>
        </p:blipFill>
        <p:spPr>
          <a:xfrm rot="714158">
            <a:off x="7057173" y="3365785"/>
            <a:ext cx="1460480" cy="258361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101"/>
        <p:cNvGrpSpPr/>
        <p:nvPr/>
      </p:nvGrpSpPr>
      <p:grpSpPr>
        <a:xfrm>
          <a:off x="0" y="0"/>
          <a:ext cx="0" cy="0"/>
          <a:chOff x="0" y="0"/>
          <a:chExt cx="0" cy="0"/>
        </a:xfrm>
      </p:grpSpPr>
      <p:sp>
        <p:nvSpPr>
          <p:cNvPr id="102" name="Google Shape;102;p2"/>
          <p:cNvSpPr txBox="1"/>
          <p:nvPr/>
        </p:nvSpPr>
        <p:spPr>
          <a:xfrm>
            <a:off x="735475" y="4269125"/>
            <a:ext cx="2131200" cy="635400"/>
          </a:xfrm>
          <a:prstGeom prst="rect">
            <a:avLst/>
          </a:prstGeom>
          <a:noFill/>
          <a:ln>
            <a:noFill/>
          </a:ln>
        </p:spPr>
        <p:txBody>
          <a:bodyPr spcFirstLastPara="1" wrap="square" lIns="91425" tIns="91425" rIns="91425" bIns="91425" anchor="t" anchorCtr="0">
            <a:noAutofit/>
          </a:bodyPr>
          <a:lstStyle/>
          <a:p>
            <a:pPr marL="0" marR="0" lvl="0" indent="0" algn="ctr" rtl="0">
              <a:lnSpc>
                <a:spcPct val="72000"/>
              </a:lnSpc>
              <a:spcBef>
                <a:spcPts val="400"/>
              </a:spcBef>
              <a:spcAft>
                <a:spcPts val="0"/>
              </a:spcAft>
              <a:buClr>
                <a:schemeClr val="dk2"/>
              </a:buClr>
              <a:buSzPts val="1958"/>
              <a:buFont typeface="Calibri"/>
              <a:buNone/>
            </a:pPr>
            <a:endParaRPr sz="1200" b="0" i="0" u="none" strike="noStrike" cap="none" dirty="0">
              <a:solidFill>
                <a:schemeClr val="dk1"/>
              </a:solidFill>
              <a:latin typeface="Calibri"/>
              <a:ea typeface="Calibri"/>
              <a:cs typeface="Calibri"/>
              <a:sym typeface="Calibri"/>
            </a:endParaRPr>
          </a:p>
        </p:txBody>
      </p:sp>
      <p:sp>
        <p:nvSpPr>
          <p:cNvPr id="103" name="Google Shape;103;p2"/>
          <p:cNvSpPr txBox="1">
            <a:spLocks noGrp="1"/>
          </p:cNvSpPr>
          <p:nvPr>
            <p:ph type="title"/>
          </p:nvPr>
        </p:nvSpPr>
        <p:spPr>
          <a:xfrm>
            <a:off x="426825" y="334325"/>
            <a:ext cx="7129500" cy="1330200"/>
          </a:xfrm>
          <a:prstGeom prst="rect">
            <a:avLst/>
          </a:prstGeom>
          <a:noFill/>
          <a:ln>
            <a:noFill/>
          </a:ln>
        </p:spPr>
        <p:txBody>
          <a:bodyPr spcFirstLastPara="1" wrap="square" lIns="45700" tIns="45700" rIns="45700" bIns="45700" anchor="ctr" anchorCtr="0">
            <a:noAutofit/>
          </a:bodyPr>
          <a:lstStyle/>
          <a:p>
            <a:pPr marL="0" marR="0" lvl="0" indent="0" algn="l" rtl="0">
              <a:lnSpc>
                <a:spcPct val="90000"/>
              </a:lnSpc>
              <a:spcBef>
                <a:spcPts val="0"/>
              </a:spcBef>
              <a:spcAft>
                <a:spcPts val="0"/>
              </a:spcAft>
              <a:buClr>
                <a:srgbClr val="000000"/>
              </a:buClr>
              <a:buSzPts val="4800"/>
              <a:buFont typeface="Calibri"/>
              <a:buNone/>
            </a:pPr>
            <a:r>
              <a:rPr lang="en-US" sz="4800">
                <a:solidFill>
                  <a:schemeClr val="lt1"/>
                </a:solidFill>
              </a:rPr>
              <a:t>Team Theta Organization</a:t>
            </a:r>
            <a:endParaRPr>
              <a:solidFill>
                <a:schemeClr val="lt1"/>
              </a:solidFill>
            </a:endParaRPr>
          </a:p>
        </p:txBody>
      </p:sp>
      <p:sp>
        <p:nvSpPr>
          <p:cNvPr id="105" name="Google Shape;105;p2"/>
          <p:cNvSpPr txBox="1"/>
          <p:nvPr/>
        </p:nvSpPr>
        <p:spPr>
          <a:xfrm>
            <a:off x="497525" y="2663850"/>
            <a:ext cx="2131200" cy="63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dirty="0">
              <a:solidFill>
                <a:schemeClr val="dk1"/>
              </a:solidFill>
              <a:latin typeface="Calibri"/>
              <a:ea typeface="Calibri"/>
              <a:cs typeface="Calibri"/>
              <a:sym typeface="Calibri"/>
            </a:endParaRPr>
          </a:p>
        </p:txBody>
      </p:sp>
      <p:sp>
        <p:nvSpPr>
          <p:cNvPr id="106" name="Google Shape;106;p2"/>
          <p:cNvSpPr txBox="1"/>
          <p:nvPr/>
        </p:nvSpPr>
        <p:spPr>
          <a:xfrm>
            <a:off x="3305925" y="2663850"/>
            <a:ext cx="2131200" cy="63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dirty="0">
              <a:solidFill>
                <a:schemeClr val="dk1"/>
              </a:solidFill>
              <a:latin typeface="Calibri"/>
              <a:ea typeface="Calibri"/>
              <a:cs typeface="Calibri"/>
              <a:sym typeface="Calibri"/>
            </a:endParaRPr>
          </a:p>
        </p:txBody>
      </p:sp>
      <p:sp>
        <p:nvSpPr>
          <p:cNvPr id="108" name="Google Shape;108;p2"/>
          <p:cNvSpPr txBox="1"/>
          <p:nvPr/>
        </p:nvSpPr>
        <p:spPr>
          <a:xfrm>
            <a:off x="3305925" y="4269125"/>
            <a:ext cx="2131200" cy="6354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dirty="0">
              <a:solidFill>
                <a:schemeClr val="dk1"/>
              </a:solidFill>
              <a:latin typeface="Calibri"/>
              <a:ea typeface="Calibri"/>
              <a:cs typeface="Calibri"/>
              <a:sym typeface="Calibri"/>
            </a:endParaRPr>
          </a:p>
        </p:txBody>
      </p:sp>
      <p:sp>
        <p:nvSpPr>
          <p:cNvPr id="109" name="Google Shape;109;p2"/>
          <p:cNvSpPr txBox="1"/>
          <p:nvPr/>
        </p:nvSpPr>
        <p:spPr>
          <a:xfrm>
            <a:off x="616500" y="4244786"/>
            <a:ext cx="2131200" cy="635400"/>
          </a:xfrm>
          <a:prstGeom prst="rect">
            <a:avLst/>
          </a:prstGeom>
          <a:noFill/>
          <a:ln>
            <a:noFill/>
          </a:ln>
        </p:spPr>
        <p:txBody>
          <a:bodyPr spcFirstLastPara="1" wrap="square" lIns="91425" tIns="91425" rIns="91425" bIns="91425" anchor="t" anchorCtr="0">
            <a:noAutofit/>
          </a:bodyPr>
          <a:lstStyle/>
          <a:p>
            <a:pPr marL="0" marR="0" lvl="0" indent="0" algn="ctr" rtl="0">
              <a:lnSpc>
                <a:spcPct val="72000"/>
              </a:lnSpc>
              <a:spcBef>
                <a:spcPts val="400"/>
              </a:spcBef>
              <a:spcAft>
                <a:spcPts val="0"/>
              </a:spcAft>
              <a:buClr>
                <a:schemeClr val="dk2"/>
              </a:buClr>
              <a:buSzPts val="1958"/>
              <a:buFont typeface="Calibri"/>
              <a:buNone/>
            </a:pPr>
            <a:r>
              <a:rPr lang="en-US" sz="1958" b="0" i="0" u="none" strike="noStrike" cap="none" dirty="0">
                <a:solidFill>
                  <a:schemeClr val="dk2"/>
                </a:solidFill>
                <a:latin typeface="Calibri"/>
                <a:ea typeface="Calibri"/>
                <a:cs typeface="Calibri"/>
                <a:sym typeface="Calibri"/>
              </a:rPr>
              <a:t>Joe </a:t>
            </a:r>
            <a:r>
              <a:rPr lang="en-US" sz="1958" b="0" i="0" u="none" strike="noStrike" cap="none" dirty="0" err="1">
                <a:solidFill>
                  <a:schemeClr val="dk2"/>
                </a:solidFill>
                <a:latin typeface="Calibri"/>
                <a:ea typeface="Calibri"/>
                <a:cs typeface="Calibri"/>
                <a:sym typeface="Calibri"/>
              </a:rPr>
              <a:t>Ciampi</a:t>
            </a:r>
            <a:endParaRPr sz="1958" b="0" i="0" u="none" strike="noStrike" cap="none" dirty="0">
              <a:solidFill>
                <a:schemeClr val="dk2"/>
              </a:solidFill>
              <a:latin typeface="Calibri"/>
              <a:ea typeface="Calibri"/>
              <a:cs typeface="Calibri"/>
              <a:sym typeface="Calibri"/>
            </a:endParaRPr>
          </a:p>
          <a:p>
            <a:pPr marL="0" marR="0" lvl="0" indent="0" algn="ctr" rtl="0">
              <a:lnSpc>
                <a:spcPct val="72000"/>
              </a:lnSpc>
              <a:spcBef>
                <a:spcPts val="400"/>
              </a:spcBef>
              <a:spcAft>
                <a:spcPts val="0"/>
              </a:spcAft>
              <a:buClr>
                <a:schemeClr val="dk2"/>
              </a:buClr>
              <a:buSzPts val="1458"/>
              <a:buFont typeface="Calibri"/>
              <a:buNone/>
            </a:pPr>
            <a:r>
              <a:rPr lang="en-US" sz="1458" b="0" i="0" u="none" strike="noStrike" cap="none" dirty="0">
                <a:solidFill>
                  <a:schemeClr val="dk2"/>
                </a:solidFill>
                <a:latin typeface="Calibri"/>
                <a:ea typeface="Calibri"/>
                <a:cs typeface="Calibri"/>
                <a:sym typeface="Calibri"/>
              </a:rPr>
              <a:t>Developer</a:t>
            </a:r>
            <a:endParaRPr sz="1758" b="0" i="0" u="none" strike="noStrike" cap="none" dirty="0">
              <a:solidFill>
                <a:schemeClr val="dk2"/>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800"/>
              <a:buFont typeface="Calibri"/>
              <a:buNone/>
            </a:pPr>
            <a:endParaRPr sz="1800" b="0" i="0" u="none" strike="noStrike" cap="none" dirty="0">
              <a:solidFill>
                <a:schemeClr val="dk1"/>
              </a:solidFill>
              <a:latin typeface="Calibri"/>
              <a:ea typeface="Calibri"/>
              <a:cs typeface="Calibri"/>
              <a:sym typeface="Calibri"/>
            </a:endParaRPr>
          </a:p>
        </p:txBody>
      </p:sp>
      <p:sp>
        <p:nvSpPr>
          <p:cNvPr id="110" name="Google Shape;110;p2"/>
          <p:cNvSpPr txBox="1"/>
          <p:nvPr/>
        </p:nvSpPr>
        <p:spPr>
          <a:xfrm>
            <a:off x="3305925" y="4244786"/>
            <a:ext cx="2131200" cy="635400"/>
          </a:xfrm>
          <a:prstGeom prst="rect">
            <a:avLst/>
          </a:prstGeom>
          <a:noFill/>
          <a:ln>
            <a:noFill/>
          </a:ln>
        </p:spPr>
        <p:txBody>
          <a:bodyPr spcFirstLastPara="1" wrap="square" lIns="91425" tIns="91425" rIns="91425" bIns="91425" anchor="t" anchorCtr="0">
            <a:noAutofit/>
          </a:bodyPr>
          <a:lstStyle/>
          <a:p>
            <a:pPr marL="0" marR="0" lvl="0" indent="0" algn="ctr" rtl="0">
              <a:lnSpc>
                <a:spcPct val="72000"/>
              </a:lnSpc>
              <a:spcBef>
                <a:spcPts val="400"/>
              </a:spcBef>
              <a:spcAft>
                <a:spcPts val="0"/>
              </a:spcAft>
              <a:buClr>
                <a:schemeClr val="dk2"/>
              </a:buClr>
              <a:buSzPts val="1958"/>
              <a:buFont typeface="Calibri"/>
              <a:buNone/>
            </a:pPr>
            <a:r>
              <a:rPr lang="en-US" sz="1958" b="0" i="0" u="none" strike="noStrike" cap="none" dirty="0">
                <a:solidFill>
                  <a:schemeClr val="dk2"/>
                </a:solidFill>
                <a:latin typeface="Calibri"/>
                <a:ea typeface="Calibri"/>
                <a:cs typeface="Calibri"/>
                <a:sym typeface="Calibri"/>
              </a:rPr>
              <a:t>Lorenzo Rollhauser</a:t>
            </a:r>
            <a:endParaRPr sz="1958" b="0" i="0" u="none" strike="noStrike" cap="none" dirty="0">
              <a:solidFill>
                <a:schemeClr val="dk2"/>
              </a:solidFill>
              <a:latin typeface="Calibri"/>
              <a:ea typeface="Calibri"/>
              <a:cs typeface="Calibri"/>
              <a:sym typeface="Calibri"/>
            </a:endParaRPr>
          </a:p>
          <a:p>
            <a:pPr marL="0" marR="0" lvl="0" indent="0" algn="ctr" rtl="0">
              <a:lnSpc>
                <a:spcPct val="72000"/>
              </a:lnSpc>
              <a:spcBef>
                <a:spcPts val="400"/>
              </a:spcBef>
              <a:spcAft>
                <a:spcPts val="0"/>
              </a:spcAft>
              <a:buClr>
                <a:schemeClr val="dk2"/>
              </a:buClr>
              <a:buSzPts val="1458"/>
              <a:buFont typeface="Calibri"/>
              <a:buNone/>
            </a:pPr>
            <a:r>
              <a:rPr lang="en-US" sz="1458" b="0" i="0" u="none" strike="noStrike" cap="none" dirty="0">
                <a:solidFill>
                  <a:schemeClr val="dk2"/>
                </a:solidFill>
                <a:latin typeface="Calibri"/>
                <a:ea typeface="Calibri"/>
                <a:cs typeface="Calibri"/>
                <a:sym typeface="Calibri"/>
              </a:rPr>
              <a:t>Developer</a:t>
            </a:r>
            <a:endParaRPr sz="1758" b="0" i="0" u="none" strike="noStrike" cap="none" dirty="0">
              <a:solidFill>
                <a:schemeClr val="dk2"/>
              </a:solidFill>
              <a:latin typeface="Calibri"/>
              <a:ea typeface="Calibri"/>
              <a:cs typeface="Calibri"/>
              <a:sym typeface="Calibri"/>
            </a:endParaRPr>
          </a:p>
          <a:p>
            <a:pPr marL="0" marR="0" lvl="0" indent="0" algn="l" rtl="0">
              <a:lnSpc>
                <a:spcPct val="100000"/>
              </a:lnSpc>
              <a:spcBef>
                <a:spcPts val="0"/>
              </a:spcBef>
              <a:spcAft>
                <a:spcPts val="0"/>
              </a:spcAft>
              <a:buClr>
                <a:schemeClr val="dk1"/>
              </a:buClr>
              <a:buSzPts val="1800"/>
              <a:buFont typeface="Calibri"/>
              <a:buNone/>
            </a:pPr>
            <a:endParaRPr sz="1800" b="0" i="0" u="none" strike="noStrike" cap="none" dirty="0">
              <a:solidFill>
                <a:schemeClr val="dk1"/>
              </a:solidFill>
              <a:latin typeface="Calibri"/>
              <a:ea typeface="Calibri"/>
              <a:cs typeface="Calibri"/>
              <a:sym typeface="Calibri"/>
            </a:endParaRPr>
          </a:p>
        </p:txBody>
      </p:sp>
      <p:sp>
        <p:nvSpPr>
          <p:cNvPr id="111" name="Google Shape;111;p2"/>
          <p:cNvSpPr txBox="1"/>
          <p:nvPr/>
        </p:nvSpPr>
        <p:spPr>
          <a:xfrm>
            <a:off x="5876375" y="2612127"/>
            <a:ext cx="5489100" cy="3413100"/>
          </a:xfrm>
          <a:prstGeom prst="rect">
            <a:avLst/>
          </a:prstGeom>
          <a:noFill/>
          <a:ln>
            <a:noFill/>
          </a:ln>
        </p:spPr>
        <p:txBody>
          <a:bodyPr spcFirstLastPara="1" wrap="square" lIns="91425" tIns="91425" rIns="91425" bIns="91425" anchor="t" anchorCtr="0">
            <a:noAutofit/>
          </a:bodyPr>
          <a:lstStyle/>
          <a:p>
            <a:pPr marL="457200" marR="0" lvl="0" indent="0" algn="l" rtl="0">
              <a:lnSpc>
                <a:spcPct val="72000"/>
              </a:lnSpc>
              <a:spcBef>
                <a:spcPts val="800"/>
              </a:spcBef>
              <a:spcAft>
                <a:spcPts val="0"/>
              </a:spcAft>
              <a:buClr>
                <a:srgbClr val="000000"/>
              </a:buClr>
              <a:buSzPts val="2225"/>
              <a:buFont typeface="Arial"/>
              <a:buNone/>
            </a:pPr>
            <a:r>
              <a:rPr lang="en-US" sz="2225" b="1" i="0" u="none" strike="noStrike" cap="none">
                <a:solidFill>
                  <a:schemeClr val="dk1"/>
                </a:solidFill>
                <a:latin typeface="Calibri"/>
                <a:ea typeface="Calibri"/>
                <a:cs typeface="Calibri"/>
                <a:sym typeface="Calibri"/>
              </a:rPr>
              <a:t>Tools</a:t>
            </a:r>
            <a:endParaRPr sz="1700" b="0" i="0" u="none" strike="noStrike" cap="none">
              <a:solidFill>
                <a:schemeClr val="dk1"/>
              </a:solidFill>
              <a:latin typeface="Calibri"/>
              <a:ea typeface="Calibri"/>
              <a:cs typeface="Calibri"/>
              <a:sym typeface="Calibri"/>
            </a:endParaRPr>
          </a:p>
          <a:p>
            <a:pPr marL="610360" marR="0" lvl="1" indent="-180721" algn="l" rtl="0">
              <a:lnSpc>
                <a:spcPct val="100000"/>
              </a:lnSpc>
              <a:spcBef>
                <a:spcPts val="400"/>
              </a:spcBef>
              <a:spcAft>
                <a:spcPts val="0"/>
              </a:spcAft>
              <a:buClr>
                <a:srgbClr val="000000"/>
              </a:buClr>
              <a:buSzPts val="1600"/>
              <a:buFont typeface="Calibri"/>
              <a:buChar char="•"/>
            </a:pPr>
            <a:r>
              <a:rPr lang="en-US" sz="1600" b="0" i="0" u="none" strike="noStrike" cap="none">
                <a:solidFill>
                  <a:schemeClr val="dk1"/>
                </a:solidFill>
                <a:latin typeface="Calibri"/>
                <a:ea typeface="Calibri"/>
                <a:cs typeface="Calibri"/>
                <a:sym typeface="Calibri"/>
              </a:rPr>
              <a:t>GitHub as our development resource to preserve code</a:t>
            </a:r>
            <a:endParaRPr sz="1600" b="0" i="0" u="none" strike="noStrike" cap="none">
              <a:solidFill>
                <a:schemeClr val="dk1"/>
              </a:solidFill>
              <a:latin typeface="Calibri"/>
              <a:ea typeface="Calibri"/>
              <a:cs typeface="Calibri"/>
              <a:sym typeface="Calibri"/>
            </a:endParaRPr>
          </a:p>
          <a:p>
            <a:pPr marL="610360" marR="0" lvl="1" indent="-180721" algn="l" rtl="0">
              <a:lnSpc>
                <a:spcPct val="100000"/>
              </a:lnSpc>
              <a:spcBef>
                <a:spcPts val="400"/>
              </a:spcBef>
              <a:spcAft>
                <a:spcPts val="0"/>
              </a:spcAft>
              <a:buClr>
                <a:srgbClr val="000000"/>
              </a:buClr>
              <a:buSzPts val="1600"/>
              <a:buFont typeface="Calibri"/>
              <a:buChar char="•"/>
            </a:pPr>
            <a:r>
              <a:rPr lang="en-US" sz="1600" b="0" i="0" u="none" strike="noStrike" cap="none">
                <a:solidFill>
                  <a:schemeClr val="dk1"/>
                </a:solidFill>
                <a:latin typeface="Calibri"/>
                <a:ea typeface="Calibri"/>
                <a:cs typeface="Calibri"/>
                <a:sym typeface="Calibri"/>
              </a:rPr>
              <a:t>YouTrack to determine Sprint progressions</a:t>
            </a:r>
            <a:endParaRPr sz="1600" b="0" i="0" u="none" strike="noStrike" cap="none">
              <a:solidFill>
                <a:schemeClr val="dk1"/>
              </a:solidFill>
              <a:latin typeface="Calibri"/>
              <a:ea typeface="Calibri"/>
              <a:cs typeface="Calibri"/>
              <a:sym typeface="Calibri"/>
            </a:endParaRPr>
          </a:p>
          <a:p>
            <a:pPr marL="610360" marR="0" lvl="1" indent="-180721" algn="l" rtl="0">
              <a:lnSpc>
                <a:spcPct val="100000"/>
              </a:lnSpc>
              <a:spcBef>
                <a:spcPts val="400"/>
              </a:spcBef>
              <a:spcAft>
                <a:spcPts val="0"/>
              </a:spcAft>
              <a:buClr>
                <a:srgbClr val="000000"/>
              </a:buClr>
              <a:buSzPts val="1600"/>
              <a:buFont typeface="Calibri"/>
              <a:buChar char="•"/>
            </a:pPr>
            <a:r>
              <a:rPr lang="en-US" sz="1600" b="0" i="0" u="none" strike="noStrike" cap="none">
                <a:solidFill>
                  <a:schemeClr val="dk1"/>
                </a:solidFill>
                <a:latin typeface="Calibri"/>
                <a:ea typeface="Calibri"/>
                <a:cs typeface="Calibri"/>
                <a:sym typeface="Calibri"/>
              </a:rPr>
              <a:t>Google Drive for collaboration and file storage</a:t>
            </a:r>
            <a:endParaRPr sz="1600" b="0" i="0" u="none" strike="noStrike" cap="none">
              <a:solidFill>
                <a:schemeClr val="dk1"/>
              </a:solidFill>
              <a:latin typeface="Calibri"/>
              <a:ea typeface="Calibri"/>
              <a:cs typeface="Calibri"/>
              <a:sym typeface="Calibri"/>
            </a:endParaRPr>
          </a:p>
          <a:p>
            <a:pPr marL="610360" marR="0" lvl="1" indent="-180721" algn="l" rtl="0">
              <a:lnSpc>
                <a:spcPct val="100000"/>
              </a:lnSpc>
              <a:spcBef>
                <a:spcPts val="400"/>
              </a:spcBef>
              <a:spcAft>
                <a:spcPts val="0"/>
              </a:spcAft>
              <a:buSzPts val="1600"/>
              <a:buFont typeface="Calibri"/>
              <a:buChar char="•"/>
            </a:pPr>
            <a:r>
              <a:rPr lang="en-US" sz="1600" b="0" i="0" u="none" strike="noStrike" cap="none">
                <a:solidFill>
                  <a:schemeClr val="dk1"/>
                </a:solidFill>
                <a:latin typeface="Calibri"/>
                <a:ea typeface="Calibri"/>
                <a:cs typeface="Calibri"/>
                <a:sym typeface="Calibri"/>
              </a:rPr>
              <a:t>RapidMiner, Python, and R to complete modelling and statistical analysis</a:t>
            </a:r>
            <a:endParaRPr sz="1600" b="0" i="0" u="none" strike="noStrike" cap="none">
              <a:solidFill>
                <a:schemeClr val="dk1"/>
              </a:solidFill>
              <a:latin typeface="Calibri"/>
              <a:ea typeface="Calibri"/>
              <a:cs typeface="Calibri"/>
              <a:sym typeface="Calibri"/>
            </a:endParaRPr>
          </a:p>
          <a:p>
            <a:pPr marL="1219200" marR="0" lvl="0" indent="0" algn="l" rtl="0">
              <a:lnSpc>
                <a:spcPct val="72000"/>
              </a:lnSpc>
              <a:spcBef>
                <a:spcPts val="400"/>
              </a:spcBef>
              <a:spcAft>
                <a:spcPts val="0"/>
              </a:spcAft>
              <a:buClr>
                <a:schemeClr val="dk1"/>
              </a:buClr>
              <a:buSzPts val="1958"/>
              <a:buFont typeface="Calibri"/>
              <a:buNone/>
            </a:pPr>
            <a:endParaRPr sz="1958" b="0" i="0" u="none" strike="noStrike" cap="none">
              <a:solidFill>
                <a:schemeClr val="dk1"/>
              </a:solidFill>
              <a:latin typeface="Calibri"/>
              <a:ea typeface="Calibri"/>
              <a:cs typeface="Calibri"/>
              <a:sym typeface="Calibri"/>
            </a:endParaRPr>
          </a:p>
          <a:p>
            <a:pPr marL="457200" marR="0" lvl="0" indent="0" algn="l" rtl="0">
              <a:lnSpc>
                <a:spcPct val="72000"/>
              </a:lnSpc>
              <a:spcBef>
                <a:spcPts val="800"/>
              </a:spcBef>
              <a:spcAft>
                <a:spcPts val="0"/>
              </a:spcAft>
              <a:buClr>
                <a:srgbClr val="000000"/>
              </a:buClr>
              <a:buSzPts val="2225"/>
              <a:buFont typeface="Arial"/>
              <a:buNone/>
            </a:pPr>
            <a:r>
              <a:rPr lang="en-US" sz="2225" b="1" i="0" u="none" strike="noStrike" cap="none">
                <a:solidFill>
                  <a:schemeClr val="dk1"/>
                </a:solidFill>
                <a:latin typeface="Calibri"/>
                <a:ea typeface="Calibri"/>
                <a:cs typeface="Calibri"/>
                <a:sym typeface="Calibri"/>
              </a:rPr>
              <a:t>Business Goals:</a:t>
            </a:r>
            <a:endParaRPr sz="1700" b="0" i="0" u="none" strike="noStrike" cap="none">
              <a:solidFill>
                <a:schemeClr val="dk1"/>
              </a:solidFill>
              <a:latin typeface="Calibri"/>
              <a:ea typeface="Calibri"/>
              <a:cs typeface="Calibri"/>
              <a:sym typeface="Calibri"/>
            </a:endParaRPr>
          </a:p>
          <a:p>
            <a:pPr marL="628650" marR="0" lvl="0" indent="-111633" algn="l" rtl="0">
              <a:lnSpc>
                <a:spcPct val="100000"/>
              </a:lnSpc>
              <a:spcBef>
                <a:spcPts val="0"/>
              </a:spcBef>
              <a:spcAft>
                <a:spcPts val="0"/>
              </a:spcAft>
              <a:buClr>
                <a:srgbClr val="000000"/>
              </a:buClr>
              <a:buSzPts val="1758"/>
              <a:buFont typeface="Calibri"/>
              <a:buChar char="•"/>
            </a:pPr>
            <a:r>
              <a:rPr lang="en-US" sz="1600" b="0" i="1" u="none" strike="noStrike" cap="none">
                <a:solidFill>
                  <a:srgbClr val="00000A"/>
                </a:solidFill>
                <a:latin typeface="Calibri"/>
                <a:ea typeface="Calibri"/>
                <a:cs typeface="Calibri"/>
                <a:sym typeface="Calibri"/>
              </a:rPr>
              <a:t>Create a prediction method for product release date and provide the best indicators for release date</a:t>
            </a:r>
            <a:endParaRPr sz="1600" b="0" i="1" u="none" strike="noStrike" cap="none">
              <a:solidFill>
                <a:srgbClr val="00000A"/>
              </a:solidFill>
              <a:latin typeface="Calibri"/>
              <a:ea typeface="Calibri"/>
              <a:cs typeface="Calibri"/>
              <a:sym typeface="Calibri"/>
            </a:endParaRPr>
          </a:p>
          <a:p>
            <a:pPr marL="628650" marR="0" lvl="0" indent="-111125" algn="l" rtl="0">
              <a:lnSpc>
                <a:spcPct val="100000"/>
              </a:lnSpc>
              <a:spcBef>
                <a:spcPts val="0"/>
              </a:spcBef>
              <a:spcAft>
                <a:spcPts val="0"/>
              </a:spcAft>
              <a:buClr>
                <a:srgbClr val="00000A"/>
              </a:buClr>
              <a:buSzPts val="1750"/>
              <a:buFont typeface="Calibri"/>
              <a:buChar char="•"/>
            </a:pPr>
            <a:r>
              <a:rPr lang="en-US" sz="1600" b="0" i="1" u="none" strike="noStrike" cap="none">
                <a:solidFill>
                  <a:srgbClr val="00000A"/>
                </a:solidFill>
                <a:latin typeface="Calibri"/>
                <a:ea typeface="Calibri"/>
                <a:cs typeface="Calibri"/>
                <a:sym typeface="Calibri"/>
              </a:rPr>
              <a:t>Find the most accurate current predictor for the dataset</a:t>
            </a:r>
            <a:endParaRPr sz="1600" b="0" i="1" u="none" strike="noStrike" cap="none">
              <a:solidFill>
                <a:srgbClr val="00000A"/>
              </a:solidFill>
              <a:latin typeface="Calibri"/>
              <a:ea typeface="Calibri"/>
              <a:cs typeface="Calibri"/>
              <a:sym typeface="Calibri"/>
            </a:endParaRPr>
          </a:p>
        </p:txBody>
      </p:sp>
      <p:pic>
        <p:nvPicPr>
          <p:cNvPr id="112" name="Google Shape;112;p2"/>
          <p:cNvPicPr preferRelativeResize="0"/>
          <p:nvPr/>
        </p:nvPicPr>
        <p:blipFill rotWithShape="1">
          <a:blip r:embed="rId3">
            <a:alphaModFix/>
          </a:blip>
          <a:srcRect/>
          <a:stretch/>
        </p:blipFill>
        <p:spPr>
          <a:xfrm>
            <a:off x="7734000" y="334325"/>
            <a:ext cx="2559500" cy="911915"/>
          </a:xfrm>
          <a:prstGeom prst="rect">
            <a:avLst/>
          </a:prstGeom>
          <a:noFill/>
          <a:ln>
            <a:noFill/>
          </a:ln>
        </p:spPr>
      </p:pic>
      <p:pic>
        <p:nvPicPr>
          <p:cNvPr id="114" name="Google Shape;114;p2"/>
          <p:cNvPicPr preferRelativeResize="0"/>
          <p:nvPr/>
        </p:nvPicPr>
        <p:blipFill rotWithShape="1">
          <a:blip r:embed="rId4">
            <a:alphaModFix/>
          </a:blip>
          <a:srcRect/>
          <a:stretch/>
        </p:blipFill>
        <p:spPr>
          <a:xfrm>
            <a:off x="4027406" y="2981550"/>
            <a:ext cx="804700" cy="1112275"/>
          </a:xfrm>
          <a:prstGeom prst="rect">
            <a:avLst/>
          </a:prstGeom>
          <a:noFill/>
          <a:ln>
            <a:noFill/>
          </a:ln>
        </p:spPr>
      </p:pic>
      <p:pic>
        <p:nvPicPr>
          <p:cNvPr id="117" name="Google Shape;117;p2"/>
          <p:cNvPicPr preferRelativeResize="0"/>
          <p:nvPr/>
        </p:nvPicPr>
        <p:blipFill rotWithShape="1">
          <a:blip r:embed="rId5">
            <a:alphaModFix/>
          </a:blip>
          <a:srcRect/>
          <a:stretch/>
        </p:blipFill>
        <p:spPr>
          <a:xfrm>
            <a:off x="1333075" y="2998425"/>
            <a:ext cx="936000" cy="1120652"/>
          </a:xfrm>
          <a:prstGeom prst="rect">
            <a:avLst/>
          </a:prstGeom>
          <a:noFill/>
          <a:ln>
            <a:noFill/>
          </a:ln>
        </p:spPr>
      </p:pic>
      <p:pic>
        <p:nvPicPr>
          <p:cNvPr id="118" name="Google Shape;118;p2"/>
          <p:cNvPicPr preferRelativeResize="0"/>
          <p:nvPr/>
        </p:nvPicPr>
        <p:blipFill rotWithShape="1">
          <a:blip r:embed="rId6">
            <a:alphaModFix/>
          </a:blip>
          <a:srcRect/>
          <a:stretch/>
        </p:blipFill>
        <p:spPr>
          <a:xfrm>
            <a:off x="8800041" y="1223625"/>
            <a:ext cx="1493459" cy="1330200"/>
          </a:xfrm>
          <a:prstGeom prst="rect">
            <a:avLst/>
          </a:prstGeom>
          <a:noFill/>
          <a:ln>
            <a:noFill/>
          </a:ln>
        </p:spPr>
      </p:pic>
      <p:sp>
        <p:nvSpPr>
          <p:cNvPr id="119" name="Google Shape;119;p2"/>
          <p:cNvSpPr txBox="1"/>
          <p:nvPr/>
        </p:nvSpPr>
        <p:spPr>
          <a:xfrm>
            <a:off x="8343701" y="1246250"/>
            <a:ext cx="317700" cy="357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5200"/>
              <a:buFont typeface="Times New Roman"/>
              <a:buNone/>
            </a:pPr>
            <a:r>
              <a:rPr lang="en-US" sz="3200" b="0" i="0" u="none" strike="noStrike" cap="none">
                <a:solidFill>
                  <a:schemeClr val="dk1"/>
                </a:solidFill>
                <a:latin typeface="Times New Roman"/>
                <a:ea typeface="Times New Roman"/>
                <a:cs typeface="Times New Roman"/>
                <a:sym typeface="Times New Roman"/>
              </a:rPr>
              <a:t>&amp;</a:t>
            </a:r>
            <a:endParaRPr sz="3200" b="0" i="0" u="none" strike="noStrike" cap="none">
              <a:solidFill>
                <a:schemeClr val="dk1"/>
              </a:solidFill>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129"/>
        <p:cNvGrpSpPr/>
        <p:nvPr/>
      </p:nvGrpSpPr>
      <p:grpSpPr>
        <a:xfrm>
          <a:off x="0" y="0"/>
          <a:ext cx="0" cy="0"/>
          <a:chOff x="0" y="0"/>
          <a:chExt cx="0" cy="0"/>
        </a:xfrm>
      </p:grpSpPr>
      <p:sp>
        <p:nvSpPr>
          <p:cNvPr id="130" name="Google Shape;130;p4"/>
          <p:cNvSpPr txBox="1">
            <a:spLocks noGrp="1"/>
          </p:cNvSpPr>
          <p:nvPr>
            <p:ph type="title"/>
          </p:nvPr>
        </p:nvSpPr>
        <p:spPr>
          <a:xfrm>
            <a:off x="275187" y="36511"/>
            <a:ext cx="10515600" cy="1325700"/>
          </a:xfrm>
          <a:prstGeom prst="rect">
            <a:avLst/>
          </a:prstGeom>
          <a:noFill/>
          <a:ln>
            <a:noFill/>
          </a:ln>
        </p:spPr>
        <p:txBody>
          <a:bodyPr spcFirstLastPara="1" wrap="square" lIns="45700" tIns="45700" rIns="45700" bIns="45700" anchor="ctr" anchorCtr="0">
            <a:noAutofit/>
          </a:bodyPr>
          <a:lstStyle/>
          <a:p>
            <a:pPr marL="0" lvl="0" indent="0" algn="l" rtl="0">
              <a:lnSpc>
                <a:spcPct val="90000"/>
              </a:lnSpc>
              <a:spcBef>
                <a:spcPts val="0"/>
              </a:spcBef>
              <a:spcAft>
                <a:spcPts val="0"/>
              </a:spcAft>
              <a:buClr>
                <a:schemeClr val="dk1"/>
              </a:buClr>
              <a:buSzPts val="1800"/>
              <a:buFont typeface="Calibri"/>
              <a:buNone/>
            </a:pPr>
            <a:r>
              <a:rPr lang="en-US" sz="4400">
                <a:solidFill>
                  <a:srgbClr val="FFFFFF"/>
                </a:solidFill>
              </a:rPr>
              <a:t>Problem Statement</a:t>
            </a:r>
            <a:endParaRPr sz="4400">
              <a:solidFill>
                <a:srgbClr val="FFFFFF"/>
              </a:solidFill>
            </a:endParaRPr>
          </a:p>
        </p:txBody>
      </p:sp>
      <p:sp>
        <p:nvSpPr>
          <p:cNvPr id="131" name="Google Shape;131;p4"/>
          <p:cNvSpPr txBox="1">
            <a:spLocks noGrp="1"/>
          </p:cNvSpPr>
          <p:nvPr>
            <p:ph type="body" idx="1"/>
          </p:nvPr>
        </p:nvSpPr>
        <p:spPr>
          <a:xfrm>
            <a:off x="1024011" y="1119325"/>
            <a:ext cx="9696300" cy="4351200"/>
          </a:xfrm>
          <a:prstGeom prst="rect">
            <a:avLst/>
          </a:prstGeom>
          <a:noFill/>
          <a:ln>
            <a:noFill/>
          </a:ln>
        </p:spPr>
        <p:txBody>
          <a:bodyPr spcFirstLastPara="1" wrap="square" lIns="45700" tIns="45700" rIns="45700" bIns="45700" anchor="t" anchorCtr="0">
            <a:noAutofit/>
          </a:bodyPr>
          <a:lstStyle/>
          <a:p>
            <a:pPr marL="0" lvl="0" indent="0" algn="l" rtl="0">
              <a:lnSpc>
                <a:spcPct val="107916"/>
              </a:lnSpc>
              <a:spcBef>
                <a:spcPts val="800"/>
              </a:spcBef>
              <a:spcAft>
                <a:spcPts val="0"/>
              </a:spcAft>
              <a:buClr>
                <a:srgbClr val="00000A"/>
              </a:buClr>
              <a:buSzPts val="1700"/>
              <a:buNone/>
            </a:pPr>
            <a:r>
              <a:rPr lang="en-US" sz="2000">
                <a:solidFill>
                  <a:srgbClr val="00000A"/>
                </a:solidFill>
              </a:rPr>
              <a:t>Using the Oasis Sales dataset from Ingen software, </a:t>
            </a:r>
            <a:r>
              <a:rPr lang="en-US" sz="2000">
                <a:solidFill>
                  <a:srgbClr val="000000"/>
                </a:solidFill>
              </a:rPr>
              <a:t>our team intends to determine which variables are the best indicators for the release of products and furthermore create a model which is able to predict the release date.</a:t>
            </a:r>
            <a:endParaRPr sz="2000">
              <a:solidFill>
                <a:srgbClr val="000000"/>
              </a:solidFill>
            </a:endParaRPr>
          </a:p>
          <a:p>
            <a:pPr marL="0" lvl="0" indent="0" algn="l" rtl="0">
              <a:lnSpc>
                <a:spcPct val="107916"/>
              </a:lnSpc>
              <a:spcBef>
                <a:spcPts val="2100"/>
              </a:spcBef>
              <a:spcAft>
                <a:spcPts val="0"/>
              </a:spcAft>
              <a:buClr>
                <a:schemeClr val="dk1"/>
              </a:buClr>
              <a:buSzPts val="1700"/>
              <a:buNone/>
            </a:pPr>
            <a:endParaRPr sz="2000">
              <a:solidFill>
                <a:srgbClr val="000000"/>
              </a:solidFill>
            </a:endParaRPr>
          </a:p>
          <a:p>
            <a:pPr marL="914400" lvl="0" indent="0" algn="l" rtl="0">
              <a:lnSpc>
                <a:spcPct val="107916"/>
              </a:lnSpc>
              <a:spcBef>
                <a:spcPts val="2100"/>
              </a:spcBef>
              <a:spcAft>
                <a:spcPts val="800"/>
              </a:spcAft>
              <a:buClr>
                <a:schemeClr val="dk1"/>
              </a:buClr>
              <a:buSzPts val="1700"/>
              <a:buNone/>
            </a:pPr>
            <a:endParaRPr sz="2000">
              <a:solidFill>
                <a:srgbClr val="000000"/>
              </a:solidFill>
            </a:endParaRPr>
          </a:p>
        </p:txBody>
      </p:sp>
      <p:pic>
        <p:nvPicPr>
          <p:cNvPr id="132" name="Google Shape;132;p4"/>
          <p:cNvPicPr preferRelativeResize="0"/>
          <p:nvPr/>
        </p:nvPicPr>
        <p:blipFill rotWithShape="1">
          <a:blip r:embed="rId3">
            <a:alphaModFix/>
          </a:blip>
          <a:srcRect/>
          <a:stretch/>
        </p:blipFill>
        <p:spPr>
          <a:xfrm>
            <a:off x="1428749" y="2571750"/>
            <a:ext cx="8886825" cy="392112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136"/>
        <p:cNvGrpSpPr/>
        <p:nvPr/>
      </p:nvGrpSpPr>
      <p:grpSpPr>
        <a:xfrm>
          <a:off x="0" y="0"/>
          <a:ext cx="0" cy="0"/>
          <a:chOff x="0" y="0"/>
          <a:chExt cx="0" cy="0"/>
        </a:xfrm>
      </p:grpSpPr>
      <p:sp>
        <p:nvSpPr>
          <p:cNvPr id="137" name="Google Shape;137;p5"/>
          <p:cNvSpPr txBox="1">
            <a:spLocks noGrp="1"/>
          </p:cNvSpPr>
          <p:nvPr>
            <p:ph type="title"/>
          </p:nvPr>
        </p:nvSpPr>
        <p:spPr>
          <a:xfrm>
            <a:off x="1092200" y="1127467"/>
            <a:ext cx="10007700" cy="12729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Clr>
                <a:schemeClr val="dk1"/>
              </a:buClr>
              <a:buSzPts val="4000"/>
              <a:buFont typeface="Calibri"/>
              <a:buNone/>
            </a:pPr>
            <a:r>
              <a:rPr lang="en-US"/>
              <a:t>Assumptions</a:t>
            </a:r>
            <a:endParaRPr/>
          </a:p>
        </p:txBody>
      </p:sp>
      <p:sp>
        <p:nvSpPr>
          <p:cNvPr id="138" name="Google Shape;138;p5"/>
          <p:cNvSpPr txBox="1">
            <a:spLocks noGrp="1"/>
          </p:cNvSpPr>
          <p:nvPr>
            <p:ph type="body" idx="1"/>
          </p:nvPr>
        </p:nvSpPr>
        <p:spPr>
          <a:xfrm>
            <a:off x="1032150" y="2113825"/>
            <a:ext cx="10007700" cy="3264000"/>
          </a:xfrm>
          <a:prstGeom prst="rect">
            <a:avLst/>
          </a:prstGeom>
          <a:noFill/>
          <a:ln>
            <a:noFill/>
          </a:ln>
        </p:spPr>
        <p:txBody>
          <a:bodyPr spcFirstLastPara="1" wrap="square" lIns="121900" tIns="121900" rIns="121900" bIns="121900" anchor="t" anchorCtr="0">
            <a:noAutofit/>
          </a:bodyPr>
          <a:lstStyle/>
          <a:p>
            <a:pPr marL="457200" lvl="0" indent="0" algn="l" rtl="0">
              <a:lnSpc>
                <a:spcPct val="90000"/>
              </a:lnSpc>
              <a:spcBef>
                <a:spcPts val="1200"/>
              </a:spcBef>
              <a:spcAft>
                <a:spcPts val="0"/>
              </a:spcAft>
              <a:buClr>
                <a:schemeClr val="dk1"/>
              </a:buClr>
              <a:buSzPts val="1700"/>
              <a:buNone/>
            </a:pPr>
            <a:endParaRPr sz="1600">
              <a:solidFill>
                <a:srgbClr val="00000A"/>
              </a:solidFill>
              <a:latin typeface="Arial"/>
              <a:ea typeface="Arial"/>
              <a:cs typeface="Arial"/>
              <a:sym typeface="Arial"/>
            </a:endParaRPr>
          </a:p>
          <a:p>
            <a:pPr marL="0" lvl="0" indent="0" algn="l" rtl="0">
              <a:lnSpc>
                <a:spcPct val="90000"/>
              </a:lnSpc>
              <a:spcBef>
                <a:spcPts val="1200"/>
              </a:spcBef>
              <a:spcAft>
                <a:spcPts val="2100"/>
              </a:spcAft>
              <a:buClr>
                <a:schemeClr val="dk1"/>
              </a:buClr>
              <a:buSzPts val="1700"/>
              <a:buNone/>
            </a:pPr>
            <a:endParaRPr/>
          </a:p>
        </p:txBody>
      </p:sp>
      <p:grpSp>
        <p:nvGrpSpPr>
          <p:cNvPr id="139" name="Google Shape;139;p5"/>
          <p:cNvGrpSpPr/>
          <p:nvPr/>
        </p:nvGrpSpPr>
        <p:grpSpPr>
          <a:xfrm>
            <a:off x="0" y="824775"/>
            <a:ext cx="7909862" cy="4446588"/>
            <a:chOff x="0" y="1189986"/>
            <a:chExt cx="3896100" cy="3335024"/>
          </a:xfrm>
        </p:grpSpPr>
        <p:sp>
          <p:nvSpPr>
            <p:cNvPr id="140" name="Google Shape;140;p5"/>
            <p:cNvSpPr/>
            <p:nvPr/>
          </p:nvSpPr>
          <p:spPr>
            <a:xfrm>
              <a:off x="0" y="1189986"/>
              <a:ext cx="3896100" cy="783600"/>
            </a:xfrm>
            <a:prstGeom prst="homePlate">
              <a:avLst>
                <a:gd name="adj" fmla="val 50000"/>
              </a:avLst>
            </a:prstGeom>
            <a:solidFill>
              <a:srgbClr val="085631"/>
            </a:solidFill>
            <a:ln>
              <a:noFill/>
            </a:ln>
          </p:spPr>
          <p:txBody>
            <a:bodyPr spcFirstLastPara="1" wrap="square" lIns="121900" tIns="121900" rIns="121900" bIns="121900" anchor="ctr" anchorCtr="0">
              <a:noAutofit/>
            </a:bodyPr>
            <a:lstStyle/>
            <a:p>
              <a:pPr marL="1371600" marR="0" lvl="0" indent="457200" algn="l" rtl="0">
                <a:lnSpc>
                  <a:spcPct val="100000"/>
                </a:lnSpc>
                <a:spcBef>
                  <a:spcPts val="0"/>
                </a:spcBef>
                <a:spcAft>
                  <a:spcPts val="0"/>
                </a:spcAft>
                <a:buClr>
                  <a:srgbClr val="FFFFFF"/>
                </a:buClr>
                <a:buSzPts val="3600"/>
                <a:buFont typeface="Roboto"/>
                <a:buNone/>
              </a:pPr>
              <a:r>
                <a:rPr lang="en-US" sz="3600" b="0" i="0" u="none" strike="noStrike" cap="none">
                  <a:solidFill>
                    <a:srgbClr val="FFFFFF"/>
                  </a:solidFill>
                  <a:latin typeface="Roboto"/>
                  <a:ea typeface="Roboto"/>
                  <a:cs typeface="Roboto"/>
                  <a:sym typeface="Roboto"/>
                </a:rPr>
                <a:t>Assumptions</a:t>
              </a:r>
              <a:endParaRPr sz="3600" b="0" i="0" u="none" strike="noStrike" cap="none">
                <a:solidFill>
                  <a:srgbClr val="FFFFFF"/>
                </a:solidFill>
                <a:latin typeface="Roboto"/>
                <a:ea typeface="Roboto"/>
                <a:cs typeface="Roboto"/>
                <a:sym typeface="Roboto"/>
              </a:endParaRPr>
            </a:p>
          </p:txBody>
        </p:sp>
        <p:sp>
          <p:nvSpPr>
            <p:cNvPr id="141" name="Google Shape;141;p5"/>
            <p:cNvSpPr txBox="1"/>
            <p:nvPr/>
          </p:nvSpPr>
          <p:spPr>
            <a:xfrm>
              <a:off x="287250" y="1909310"/>
              <a:ext cx="2331000" cy="2615700"/>
            </a:xfrm>
            <a:prstGeom prst="rect">
              <a:avLst/>
            </a:prstGeom>
            <a:noFill/>
            <a:ln>
              <a:noFill/>
            </a:ln>
          </p:spPr>
          <p:txBody>
            <a:bodyPr spcFirstLastPara="1" wrap="square" lIns="121900" tIns="121900" rIns="121900" bIns="121900" anchor="t" anchorCtr="0">
              <a:noAutofit/>
            </a:bodyPr>
            <a:lstStyle/>
            <a:p>
              <a:pPr marL="457200" marR="0" lvl="0" indent="-330200" algn="l" rtl="0">
                <a:lnSpc>
                  <a:spcPct val="115000"/>
                </a:lnSpc>
                <a:spcBef>
                  <a:spcPts val="1200"/>
                </a:spcBef>
                <a:spcAft>
                  <a:spcPts val="0"/>
                </a:spcAft>
                <a:buSzPts val="1600"/>
                <a:buFont typeface="Calibri"/>
                <a:buChar char="●"/>
              </a:pPr>
              <a:r>
                <a:rPr lang="en-US" sz="2000" b="0" i="0" u="none" strike="noStrike" cap="none">
                  <a:solidFill>
                    <a:srgbClr val="00000A"/>
                  </a:solidFill>
                  <a:latin typeface="Calibri"/>
                  <a:ea typeface="Calibri"/>
                  <a:cs typeface="Calibri"/>
                  <a:sym typeface="Calibri"/>
                </a:rPr>
                <a:t>Manufacturer, Distributor and Customer location: Denver </a:t>
              </a:r>
              <a:endParaRPr sz="2000" b="0" i="0" u="none" strike="noStrike" cap="none">
                <a:solidFill>
                  <a:srgbClr val="00000A"/>
                </a:solidFill>
                <a:latin typeface="Calibri"/>
                <a:ea typeface="Calibri"/>
                <a:cs typeface="Calibri"/>
                <a:sym typeface="Calibri"/>
              </a:endParaRPr>
            </a:p>
            <a:p>
              <a:pPr marL="457200" marR="0" lvl="0" indent="-330200" algn="l" rtl="0">
                <a:lnSpc>
                  <a:spcPct val="115000"/>
                </a:lnSpc>
                <a:spcBef>
                  <a:spcPts val="0"/>
                </a:spcBef>
                <a:spcAft>
                  <a:spcPts val="0"/>
                </a:spcAft>
                <a:buSzPts val="1600"/>
                <a:buFont typeface="Calibri"/>
                <a:buChar char="●"/>
              </a:pPr>
              <a:r>
                <a:rPr lang="en-US" sz="2000" b="0" i="0" u="none" strike="noStrike" cap="none">
                  <a:solidFill>
                    <a:srgbClr val="00000A"/>
                  </a:solidFill>
                  <a:latin typeface="Calibri"/>
                  <a:ea typeface="Calibri"/>
                  <a:cs typeface="Calibri"/>
                  <a:sym typeface="Calibri"/>
                </a:rPr>
                <a:t>CDC guidelines regarding COVID-19 are followed </a:t>
              </a:r>
              <a:endParaRPr sz="2000" b="0" i="0" u="none" strike="noStrike" cap="none">
                <a:solidFill>
                  <a:srgbClr val="00000A"/>
                </a:solidFill>
                <a:latin typeface="Calibri"/>
                <a:ea typeface="Calibri"/>
                <a:cs typeface="Calibri"/>
                <a:sym typeface="Calibri"/>
              </a:endParaRPr>
            </a:p>
            <a:p>
              <a:pPr marL="457200" marR="0" lvl="0" indent="-330200" algn="l" rtl="0">
                <a:lnSpc>
                  <a:spcPct val="115000"/>
                </a:lnSpc>
                <a:spcBef>
                  <a:spcPts val="0"/>
                </a:spcBef>
                <a:spcAft>
                  <a:spcPts val="0"/>
                </a:spcAft>
                <a:buSzPts val="1600"/>
                <a:buFont typeface="Calibri"/>
                <a:buChar char="●"/>
              </a:pPr>
              <a:r>
                <a:rPr lang="en-US" sz="2000" b="0" i="0" u="none" strike="noStrike" cap="none">
                  <a:solidFill>
                    <a:srgbClr val="00000A"/>
                  </a:solidFill>
                  <a:latin typeface="Calibri"/>
                  <a:ea typeface="Calibri"/>
                  <a:cs typeface="Calibri"/>
                  <a:sym typeface="Calibri"/>
                </a:rPr>
                <a:t>Trucks delivering orders to job sites use diesel </a:t>
              </a:r>
              <a:endParaRPr sz="2000" b="0" i="0" u="none" strike="noStrike" cap="none">
                <a:solidFill>
                  <a:srgbClr val="00000A"/>
                </a:solidFill>
                <a:latin typeface="Calibri"/>
                <a:ea typeface="Calibri"/>
                <a:cs typeface="Calibri"/>
                <a:sym typeface="Calibri"/>
              </a:endParaRPr>
            </a:p>
            <a:p>
              <a:pPr marL="457200" marR="0" lvl="0" indent="-330200" algn="l" rtl="0">
                <a:lnSpc>
                  <a:spcPct val="115000"/>
                </a:lnSpc>
                <a:spcBef>
                  <a:spcPts val="0"/>
                </a:spcBef>
                <a:spcAft>
                  <a:spcPts val="0"/>
                </a:spcAft>
                <a:buSzPts val="1600"/>
                <a:buFont typeface="Calibri"/>
                <a:buChar char="●"/>
              </a:pPr>
              <a:r>
                <a:rPr lang="en-US" sz="2000" b="0" i="0" u="none" strike="noStrike" cap="none">
                  <a:solidFill>
                    <a:srgbClr val="00000A"/>
                  </a:solidFill>
                  <a:latin typeface="Calibri"/>
                  <a:ea typeface="Calibri"/>
                  <a:cs typeface="Calibri"/>
                  <a:sym typeface="Calibri"/>
                </a:rPr>
                <a:t>Orders are entered, shipped, then released</a:t>
              </a:r>
              <a:endParaRPr sz="2000" b="0" i="0" u="none" strike="noStrike" cap="none">
                <a:solidFill>
                  <a:schemeClr val="dk1"/>
                </a:solidFill>
                <a:latin typeface="Roboto"/>
                <a:ea typeface="Roboto"/>
                <a:cs typeface="Roboto"/>
                <a:sym typeface="Roboto"/>
              </a:endParaRPr>
            </a:p>
          </p:txBody>
        </p:sp>
      </p:grpSp>
      <p:grpSp>
        <p:nvGrpSpPr>
          <p:cNvPr id="142" name="Google Shape;142;p5"/>
          <p:cNvGrpSpPr/>
          <p:nvPr/>
        </p:nvGrpSpPr>
        <p:grpSpPr>
          <a:xfrm>
            <a:off x="5027074" y="824775"/>
            <a:ext cx="6376316" cy="5009341"/>
            <a:chOff x="3443111" y="1189776"/>
            <a:chExt cx="2887824" cy="3227668"/>
          </a:xfrm>
        </p:grpSpPr>
        <p:sp>
          <p:nvSpPr>
            <p:cNvPr id="143" name="Google Shape;143;p5"/>
            <p:cNvSpPr/>
            <p:nvPr/>
          </p:nvSpPr>
          <p:spPr>
            <a:xfrm>
              <a:off x="3443111" y="1189776"/>
              <a:ext cx="2806800" cy="669000"/>
            </a:xfrm>
            <a:prstGeom prst="chevron">
              <a:avLst>
                <a:gd name="adj" fmla="val 50000"/>
              </a:avLst>
            </a:prstGeom>
            <a:solidFill>
              <a:srgbClr val="0B7743"/>
            </a:solid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FFFF"/>
                </a:buClr>
                <a:buSzPts val="3600"/>
                <a:buFont typeface="Roboto"/>
                <a:buNone/>
              </a:pPr>
              <a:r>
                <a:rPr lang="en-US" sz="3600" b="0" i="0" u="none" strike="noStrike" cap="none">
                  <a:solidFill>
                    <a:srgbClr val="FFFFFF"/>
                  </a:solidFill>
                  <a:latin typeface="Roboto"/>
                  <a:ea typeface="Roboto"/>
                  <a:cs typeface="Roboto"/>
                  <a:sym typeface="Roboto"/>
                </a:rPr>
                <a:t>Risks</a:t>
              </a:r>
              <a:endParaRPr sz="3600" b="0" i="0" u="none" strike="noStrike" cap="none">
                <a:solidFill>
                  <a:srgbClr val="FFFFFF"/>
                </a:solidFill>
                <a:latin typeface="Roboto"/>
                <a:ea typeface="Roboto"/>
                <a:cs typeface="Roboto"/>
                <a:sym typeface="Roboto"/>
              </a:endParaRPr>
            </a:p>
          </p:txBody>
        </p:sp>
        <p:sp>
          <p:nvSpPr>
            <p:cNvPr id="144" name="Google Shape;144;p5"/>
            <p:cNvSpPr txBox="1"/>
            <p:nvPr/>
          </p:nvSpPr>
          <p:spPr>
            <a:xfrm>
              <a:off x="3638435" y="1801744"/>
              <a:ext cx="2692500" cy="2615700"/>
            </a:xfrm>
            <a:prstGeom prst="rect">
              <a:avLst/>
            </a:prstGeom>
            <a:noFill/>
            <a:ln>
              <a:noFill/>
            </a:ln>
          </p:spPr>
          <p:txBody>
            <a:bodyPr spcFirstLastPara="1" wrap="square" lIns="121900" tIns="121900" rIns="121900" bIns="121900" anchor="t" anchorCtr="0">
              <a:noAutofit/>
            </a:bodyPr>
            <a:lstStyle/>
            <a:p>
              <a:pPr marL="457200" marR="0" lvl="0" indent="-330200" algn="l" rtl="0">
                <a:lnSpc>
                  <a:spcPct val="115000"/>
                </a:lnSpc>
                <a:spcBef>
                  <a:spcPts val="1200"/>
                </a:spcBef>
                <a:spcAft>
                  <a:spcPts val="0"/>
                </a:spcAft>
                <a:buClr>
                  <a:srgbClr val="00000A"/>
                </a:buClr>
                <a:buSzPts val="1600"/>
                <a:buFont typeface="Calibri"/>
                <a:buChar char="●"/>
              </a:pPr>
              <a:r>
                <a:rPr lang="en-US" sz="2000" b="0" i="0" u="none" strike="noStrike" cap="none">
                  <a:solidFill>
                    <a:srgbClr val="00000A"/>
                  </a:solidFill>
                  <a:latin typeface="Calibri"/>
                  <a:ea typeface="Calibri"/>
                  <a:cs typeface="Calibri"/>
                  <a:sym typeface="Calibri"/>
                </a:rPr>
                <a:t>Anonymity in the report</a:t>
              </a:r>
              <a:endParaRPr sz="2000" b="0" i="0" u="none" strike="noStrike" cap="none">
                <a:solidFill>
                  <a:srgbClr val="00000A"/>
                </a:solidFill>
                <a:latin typeface="Calibri"/>
                <a:ea typeface="Calibri"/>
                <a:cs typeface="Calibri"/>
                <a:sym typeface="Calibri"/>
              </a:endParaRPr>
            </a:p>
            <a:p>
              <a:pPr marL="457200" marR="0" lvl="0" indent="-330200" algn="l" rtl="0">
                <a:lnSpc>
                  <a:spcPct val="115000"/>
                </a:lnSpc>
                <a:spcBef>
                  <a:spcPts val="0"/>
                </a:spcBef>
                <a:spcAft>
                  <a:spcPts val="0"/>
                </a:spcAft>
                <a:buClr>
                  <a:srgbClr val="00000A"/>
                </a:buClr>
                <a:buSzPts val="1600"/>
                <a:buFont typeface="Calibri"/>
                <a:buChar char="●"/>
              </a:pPr>
              <a:r>
                <a:rPr lang="en-US" sz="2000" b="0" i="0" u="none" strike="noStrike" cap="none">
                  <a:solidFill>
                    <a:srgbClr val="00000A"/>
                  </a:solidFill>
                  <a:latin typeface="Calibri"/>
                  <a:ea typeface="Calibri"/>
                  <a:cs typeface="Calibri"/>
                  <a:sym typeface="Calibri"/>
                </a:rPr>
                <a:t>Null values excluded</a:t>
              </a:r>
              <a:endParaRPr sz="2000" b="0" i="0" u="none" strike="noStrike" cap="none">
                <a:solidFill>
                  <a:srgbClr val="00000A"/>
                </a:solidFill>
                <a:latin typeface="Calibri"/>
                <a:ea typeface="Calibri"/>
                <a:cs typeface="Calibri"/>
                <a:sym typeface="Calibri"/>
              </a:endParaRPr>
            </a:p>
            <a:p>
              <a:pPr marL="457200" marR="0" lvl="0" indent="-330200" algn="l" rtl="0">
                <a:lnSpc>
                  <a:spcPct val="115000"/>
                </a:lnSpc>
                <a:spcBef>
                  <a:spcPts val="0"/>
                </a:spcBef>
                <a:spcAft>
                  <a:spcPts val="0"/>
                </a:spcAft>
                <a:buClr>
                  <a:srgbClr val="00000A"/>
                </a:buClr>
                <a:buSzPts val="1600"/>
                <a:buFont typeface="Calibri"/>
                <a:buChar char="●"/>
              </a:pPr>
              <a:r>
                <a:rPr lang="en-US" sz="2000" b="0" i="0" u="none" strike="noStrike" cap="none">
                  <a:solidFill>
                    <a:srgbClr val="00000A"/>
                  </a:solidFill>
                  <a:latin typeface="Calibri"/>
                  <a:ea typeface="Calibri"/>
                  <a:cs typeface="Calibri"/>
                  <a:sym typeface="Calibri"/>
                </a:rPr>
                <a:t>COVID-19 provi</a:t>
              </a:r>
              <a:r>
                <a:rPr lang="en-US" sz="2000">
                  <a:solidFill>
                    <a:srgbClr val="00000A"/>
                  </a:solidFill>
                  <a:latin typeface="Calibri"/>
                  <a:ea typeface="Calibri"/>
                  <a:cs typeface="Calibri"/>
                  <a:sym typeface="Calibri"/>
                </a:rPr>
                <a:t>sional </a:t>
              </a:r>
              <a:r>
                <a:rPr lang="en-US" sz="2000" b="0" i="0" u="none" strike="noStrike" cap="none">
                  <a:solidFill>
                    <a:srgbClr val="00000A"/>
                  </a:solidFill>
                  <a:latin typeface="Calibri"/>
                  <a:ea typeface="Calibri"/>
                  <a:cs typeface="Calibri"/>
                  <a:sym typeface="Calibri"/>
                </a:rPr>
                <a:t>data </a:t>
              </a:r>
              <a:endParaRPr sz="2000" b="0" i="0" u="none" strike="noStrike" cap="none">
                <a:solidFill>
                  <a:srgbClr val="00000A"/>
                </a:solidFill>
                <a:latin typeface="Calibri"/>
                <a:ea typeface="Calibri"/>
                <a:cs typeface="Calibri"/>
                <a:sym typeface="Calibri"/>
              </a:endParaRPr>
            </a:p>
            <a:p>
              <a:pPr marL="457200" marR="0" lvl="0" indent="-330200" algn="l" rtl="0">
                <a:lnSpc>
                  <a:spcPct val="115000"/>
                </a:lnSpc>
                <a:spcBef>
                  <a:spcPts val="0"/>
                </a:spcBef>
                <a:spcAft>
                  <a:spcPts val="0"/>
                </a:spcAft>
                <a:buClr>
                  <a:schemeClr val="dk1"/>
                </a:buClr>
                <a:buSzPts val="1600"/>
                <a:buFont typeface="Calibri"/>
                <a:buChar char="●"/>
              </a:pPr>
              <a:r>
                <a:rPr lang="en-US" sz="2000">
                  <a:solidFill>
                    <a:schemeClr val="dk1"/>
                  </a:solidFill>
                  <a:highlight>
                    <a:srgbClr val="93C47D"/>
                  </a:highlight>
                  <a:latin typeface="Calibri"/>
                  <a:ea typeface="Calibri"/>
                  <a:cs typeface="Calibri"/>
                  <a:sym typeface="Calibri"/>
                </a:rPr>
                <a:t>Criteria for judging accuracy of predictions</a:t>
              </a:r>
              <a:endParaRPr sz="2000" b="0" i="0" u="none" strike="noStrike" cap="none">
                <a:solidFill>
                  <a:schemeClr val="dk1"/>
                </a:solidFill>
                <a:highlight>
                  <a:srgbClr val="93C47D"/>
                </a:highlight>
                <a:latin typeface="Calibri"/>
                <a:ea typeface="Calibri"/>
                <a:cs typeface="Calibri"/>
                <a:sym typeface="Calibri"/>
              </a:endParaRPr>
            </a:p>
            <a:p>
              <a:pPr marL="457200" marR="0" lvl="0" indent="-330200" algn="l" rtl="0">
                <a:lnSpc>
                  <a:spcPct val="115000"/>
                </a:lnSpc>
                <a:spcBef>
                  <a:spcPts val="0"/>
                </a:spcBef>
                <a:spcAft>
                  <a:spcPts val="0"/>
                </a:spcAft>
                <a:buClr>
                  <a:srgbClr val="00000A"/>
                </a:buClr>
                <a:buSzPts val="1600"/>
                <a:buFont typeface="Calibri"/>
                <a:buChar char="●"/>
              </a:pPr>
              <a:r>
                <a:rPr lang="en-US" sz="2000" b="0" i="0" u="none" strike="noStrike" cap="none">
                  <a:solidFill>
                    <a:srgbClr val="00000A"/>
                  </a:solidFill>
                  <a:latin typeface="Calibri"/>
                  <a:ea typeface="Calibri"/>
                  <a:cs typeface="Calibri"/>
                  <a:sym typeface="Calibri"/>
                </a:rPr>
                <a:t>Use of different applications or algorithms</a:t>
              </a:r>
              <a:endParaRPr sz="2000" b="0" i="0" u="none" strike="noStrike" cap="none">
                <a:solidFill>
                  <a:schemeClr val="dk1"/>
                </a:solidFill>
                <a:latin typeface="Roboto"/>
                <a:ea typeface="Roboto"/>
                <a:cs typeface="Roboto"/>
                <a:sym typeface="Roboto"/>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2"/>
                                        </p:tgtEl>
                                        <p:attrNameLst>
                                          <p:attrName>style.visibility</p:attrName>
                                        </p:attrNameLst>
                                      </p:cBhvr>
                                      <p:to>
                                        <p:strVal val="visible"/>
                                      </p:to>
                                    </p:set>
                                    <p:animEffect transition="in" filter="fade">
                                      <p:cBhvr>
                                        <p:cTn id="7" dur="1000"/>
                                        <p:tgtEl>
                                          <p:spTgt spid="1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148"/>
        <p:cNvGrpSpPr/>
        <p:nvPr/>
      </p:nvGrpSpPr>
      <p:grpSpPr>
        <a:xfrm>
          <a:off x="0" y="0"/>
          <a:ext cx="0" cy="0"/>
          <a:chOff x="0" y="0"/>
          <a:chExt cx="0" cy="0"/>
        </a:xfrm>
      </p:grpSpPr>
      <p:sp>
        <p:nvSpPr>
          <p:cNvPr id="149" name="Google Shape;149;p6"/>
          <p:cNvSpPr txBox="1">
            <a:spLocks noGrp="1"/>
          </p:cNvSpPr>
          <p:nvPr>
            <p:ph type="title"/>
          </p:nvPr>
        </p:nvSpPr>
        <p:spPr>
          <a:xfrm>
            <a:off x="538175" y="101472"/>
            <a:ext cx="11115600" cy="1272900"/>
          </a:xfrm>
          <a:prstGeom prst="rect">
            <a:avLst/>
          </a:prstGeom>
          <a:noFill/>
          <a:ln>
            <a:noFill/>
          </a:ln>
        </p:spPr>
        <p:txBody>
          <a:bodyPr spcFirstLastPara="1" wrap="square" lIns="45700" tIns="45700" rIns="45700" bIns="45700" anchor="ctr" anchorCtr="0">
            <a:noAutofit/>
          </a:bodyPr>
          <a:lstStyle/>
          <a:p>
            <a:pPr marL="0" lvl="0" indent="0" algn="l" rtl="0">
              <a:lnSpc>
                <a:spcPct val="90000"/>
              </a:lnSpc>
              <a:spcBef>
                <a:spcPts val="0"/>
              </a:spcBef>
              <a:spcAft>
                <a:spcPts val="0"/>
              </a:spcAft>
              <a:buClr>
                <a:srgbClr val="000000"/>
              </a:buClr>
              <a:buSzPts val="4400"/>
              <a:buFont typeface="Calibri"/>
              <a:buNone/>
            </a:pPr>
            <a:r>
              <a:rPr lang="en-US" sz="4400" b="0" i="0" u="none" strike="noStrike" cap="none">
                <a:solidFill>
                  <a:srgbClr val="FFFFFF"/>
                </a:solidFill>
                <a:latin typeface="Calibri"/>
                <a:ea typeface="Calibri"/>
                <a:cs typeface="Calibri"/>
                <a:sym typeface="Calibri"/>
              </a:rPr>
              <a:t>Data Sources</a:t>
            </a:r>
            <a:endParaRPr>
              <a:solidFill>
                <a:srgbClr val="FFFFFF"/>
              </a:solidFill>
            </a:endParaRPr>
          </a:p>
        </p:txBody>
      </p:sp>
      <p:sp>
        <p:nvSpPr>
          <p:cNvPr id="150" name="Google Shape;150;p6"/>
          <p:cNvSpPr txBox="1">
            <a:spLocks noGrp="1"/>
          </p:cNvSpPr>
          <p:nvPr>
            <p:ph type="body" idx="1"/>
          </p:nvPr>
        </p:nvSpPr>
        <p:spPr>
          <a:xfrm>
            <a:off x="1092150" y="1750125"/>
            <a:ext cx="10007700" cy="3924300"/>
          </a:xfrm>
          <a:prstGeom prst="rect">
            <a:avLst/>
          </a:prstGeom>
          <a:noFill/>
          <a:ln>
            <a:noFill/>
          </a:ln>
        </p:spPr>
        <p:txBody>
          <a:bodyPr spcFirstLastPara="1" wrap="square" lIns="45700" tIns="45700" rIns="45700" bIns="45700" anchor="t" anchorCtr="0">
            <a:noAutofit/>
          </a:bodyPr>
          <a:lstStyle/>
          <a:p>
            <a:pPr marL="0" lvl="0" indent="0" algn="l" rtl="0">
              <a:lnSpc>
                <a:spcPct val="90000"/>
              </a:lnSpc>
              <a:spcBef>
                <a:spcPts val="0"/>
              </a:spcBef>
              <a:spcAft>
                <a:spcPts val="0"/>
              </a:spcAft>
              <a:buClr>
                <a:schemeClr val="dk1"/>
              </a:buClr>
              <a:buSzPts val="1700"/>
              <a:buNone/>
            </a:pPr>
            <a:endParaRPr sz="1200">
              <a:solidFill>
                <a:srgbClr val="00000A"/>
              </a:solidFill>
            </a:endParaRPr>
          </a:p>
          <a:p>
            <a:pPr marL="1219200" lvl="0" indent="0" algn="l" rtl="0">
              <a:lnSpc>
                <a:spcPct val="90000"/>
              </a:lnSpc>
              <a:spcBef>
                <a:spcPts val="700"/>
              </a:spcBef>
              <a:spcAft>
                <a:spcPts val="0"/>
              </a:spcAft>
              <a:buClr>
                <a:schemeClr val="dk1"/>
              </a:buClr>
              <a:buSzPts val="1700"/>
              <a:buNone/>
            </a:pPr>
            <a:endParaRPr/>
          </a:p>
          <a:p>
            <a:pPr marL="723900" lvl="0" indent="0" algn="l" rtl="0">
              <a:lnSpc>
                <a:spcPct val="90000"/>
              </a:lnSpc>
              <a:spcBef>
                <a:spcPts val="0"/>
              </a:spcBef>
              <a:spcAft>
                <a:spcPts val="0"/>
              </a:spcAft>
              <a:buClr>
                <a:schemeClr val="dk1"/>
              </a:buClr>
              <a:buSzPts val="1800"/>
              <a:buNone/>
            </a:pPr>
            <a:endParaRPr/>
          </a:p>
        </p:txBody>
      </p:sp>
      <p:pic>
        <p:nvPicPr>
          <p:cNvPr id="151" name="Google Shape;151;p6"/>
          <p:cNvPicPr preferRelativeResize="0"/>
          <p:nvPr/>
        </p:nvPicPr>
        <p:blipFill rotWithShape="1">
          <a:blip r:embed="rId3">
            <a:alphaModFix/>
          </a:blip>
          <a:srcRect/>
          <a:stretch/>
        </p:blipFill>
        <p:spPr>
          <a:xfrm>
            <a:off x="1636750" y="2201825"/>
            <a:ext cx="3226475" cy="1194275"/>
          </a:xfrm>
          <a:prstGeom prst="rect">
            <a:avLst/>
          </a:prstGeom>
          <a:noFill/>
          <a:ln>
            <a:noFill/>
          </a:ln>
        </p:spPr>
      </p:pic>
      <p:pic>
        <p:nvPicPr>
          <p:cNvPr id="152" name="Google Shape;152;p6"/>
          <p:cNvPicPr preferRelativeResize="0"/>
          <p:nvPr/>
        </p:nvPicPr>
        <p:blipFill rotWithShape="1">
          <a:blip r:embed="rId4">
            <a:alphaModFix/>
          </a:blip>
          <a:srcRect/>
          <a:stretch/>
        </p:blipFill>
        <p:spPr>
          <a:xfrm>
            <a:off x="7932376" y="4557113"/>
            <a:ext cx="2001600" cy="1501200"/>
          </a:xfrm>
          <a:prstGeom prst="rect">
            <a:avLst/>
          </a:prstGeom>
          <a:noFill/>
          <a:ln>
            <a:noFill/>
          </a:ln>
        </p:spPr>
      </p:pic>
      <p:pic>
        <p:nvPicPr>
          <p:cNvPr id="153" name="Google Shape;153;p6"/>
          <p:cNvPicPr preferRelativeResize="0"/>
          <p:nvPr/>
        </p:nvPicPr>
        <p:blipFill rotWithShape="1">
          <a:blip r:embed="rId5">
            <a:alphaModFix/>
          </a:blip>
          <a:srcRect/>
          <a:stretch/>
        </p:blipFill>
        <p:spPr>
          <a:xfrm>
            <a:off x="7948300" y="2200157"/>
            <a:ext cx="1844050" cy="1357891"/>
          </a:xfrm>
          <a:prstGeom prst="rect">
            <a:avLst/>
          </a:prstGeom>
          <a:noFill/>
          <a:ln>
            <a:noFill/>
          </a:ln>
        </p:spPr>
      </p:pic>
      <p:pic>
        <p:nvPicPr>
          <p:cNvPr id="154" name="Google Shape;154;p6"/>
          <p:cNvPicPr preferRelativeResize="0"/>
          <p:nvPr/>
        </p:nvPicPr>
        <p:blipFill rotWithShape="1">
          <a:blip r:embed="rId6">
            <a:alphaModFix/>
          </a:blip>
          <a:srcRect/>
          <a:stretch/>
        </p:blipFill>
        <p:spPr>
          <a:xfrm>
            <a:off x="2337688" y="4395437"/>
            <a:ext cx="1824576" cy="1824576"/>
          </a:xfrm>
          <a:prstGeom prst="rect">
            <a:avLst/>
          </a:prstGeom>
          <a:noFill/>
          <a:ln>
            <a:noFill/>
          </a:ln>
        </p:spPr>
      </p:pic>
      <p:cxnSp>
        <p:nvCxnSpPr>
          <p:cNvPr id="155" name="Google Shape;155;p6"/>
          <p:cNvCxnSpPr>
            <a:stCxn id="149" idx="2"/>
            <a:endCxn id="150" idx="2"/>
          </p:cNvCxnSpPr>
          <p:nvPr/>
        </p:nvCxnSpPr>
        <p:spPr>
          <a:xfrm>
            <a:off x="6095975" y="1374372"/>
            <a:ext cx="0" cy="4300200"/>
          </a:xfrm>
          <a:prstGeom prst="straightConnector1">
            <a:avLst/>
          </a:prstGeom>
          <a:noFill/>
          <a:ln w="9525" cap="flat" cmpd="sng">
            <a:solidFill>
              <a:schemeClr val="dk2"/>
            </a:solidFill>
            <a:prstDash val="solid"/>
            <a:round/>
            <a:headEnd type="none" w="sm" len="sm"/>
            <a:tailEnd type="none" w="sm" len="sm"/>
          </a:ln>
        </p:spPr>
      </p:cxnSp>
      <p:cxnSp>
        <p:nvCxnSpPr>
          <p:cNvPr id="156" name="Google Shape;156;p6"/>
          <p:cNvCxnSpPr>
            <a:stCxn id="150" idx="1"/>
            <a:endCxn id="150" idx="3"/>
          </p:cNvCxnSpPr>
          <p:nvPr/>
        </p:nvCxnSpPr>
        <p:spPr>
          <a:xfrm>
            <a:off x="1092150" y="3712275"/>
            <a:ext cx="10007700" cy="0"/>
          </a:xfrm>
          <a:prstGeom prst="straightConnector1">
            <a:avLst/>
          </a:prstGeom>
          <a:noFill/>
          <a:ln w="9525" cap="flat" cmpd="sng">
            <a:solidFill>
              <a:schemeClr val="dk2"/>
            </a:solidFill>
            <a:prstDash val="solid"/>
            <a:round/>
            <a:headEnd type="none" w="sm" len="sm"/>
            <a:tailEnd type="none" w="sm" len="sm"/>
          </a:ln>
        </p:spPr>
      </p:cxnSp>
      <p:sp>
        <p:nvSpPr>
          <p:cNvPr id="157" name="Google Shape;157;p6"/>
          <p:cNvSpPr txBox="1"/>
          <p:nvPr/>
        </p:nvSpPr>
        <p:spPr>
          <a:xfrm>
            <a:off x="8470874" y="3995824"/>
            <a:ext cx="1187463" cy="407055"/>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800"/>
              <a:buFont typeface="Calibri"/>
              <a:buNone/>
            </a:pPr>
            <a:r>
              <a:rPr lang="en-US" sz="1800" b="0" i="0" u="none" strike="noStrike" cap="none">
                <a:solidFill>
                  <a:schemeClr val="dk1"/>
                </a:solidFill>
                <a:latin typeface="Calibri"/>
                <a:ea typeface="Calibri"/>
                <a:cs typeface="Calibri"/>
                <a:sym typeface="Calibri"/>
              </a:rPr>
              <a:t>Covid-19</a:t>
            </a:r>
            <a:endParaRPr sz="1800" b="0" i="0" u="none" strike="noStrike" cap="none">
              <a:solidFill>
                <a:schemeClr val="dk1"/>
              </a:solidFill>
              <a:latin typeface="Calibri"/>
              <a:ea typeface="Calibri"/>
              <a:cs typeface="Calibri"/>
              <a:sym typeface="Calibri"/>
            </a:endParaRPr>
          </a:p>
        </p:txBody>
      </p:sp>
      <p:sp>
        <p:nvSpPr>
          <p:cNvPr id="158" name="Google Shape;158;p6"/>
          <p:cNvSpPr txBox="1"/>
          <p:nvPr/>
        </p:nvSpPr>
        <p:spPr>
          <a:xfrm>
            <a:off x="2820837" y="3995824"/>
            <a:ext cx="1438777" cy="399581"/>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1800"/>
              <a:buFont typeface="Calibri"/>
              <a:buNone/>
            </a:pPr>
            <a:r>
              <a:rPr lang="en-US" sz="1800" b="0" i="0" u="none" strike="noStrike" cap="none">
                <a:solidFill>
                  <a:schemeClr val="dk1"/>
                </a:solidFill>
                <a:latin typeface="Calibri"/>
                <a:ea typeface="Calibri"/>
                <a:cs typeface="Calibri"/>
                <a:sym typeface="Calibri"/>
              </a:rPr>
              <a:t>Weather</a:t>
            </a:r>
            <a:endParaRPr sz="1800" b="0" i="0" u="none" strike="noStrike" cap="none">
              <a:solidFill>
                <a:schemeClr val="dk1"/>
              </a:solidFill>
              <a:latin typeface="Calibri"/>
              <a:ea typeface="Calibri"/>
              <a:cs typeface="Calibri"/>
              <a:sym typeface="Calibri"/>
            </a:endParaRPr>
          </a:p>
        </p:txBody>
      </p:sp>
      <p:sp>
        <p:nvSpPr>
          <p:cNvPr id="159" name="Google Shape;159;p6"/>
          <p:cNvSpPr txBox="1"/>
          <p:nvPr/>
        </p:nvSpPr>
        <p:spPr>
          <a:xfrm>
            <a:off x="2940387" y="1819924"/>
            <a:ext cx="1221863" cy="349291"/>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800"/>
              <a:buFont typeface="Calibri"/>
              <a:buNone/>
            </a:pPr>
            <a:r>
              <a:rPr lang="en-US" sz="1800" b="0" i="0" u="none" strike="noStrike" cap="none">
                <a:solidFill>
                  <a:schemeClr val="dk1"/>
                </a:solidFill>
                <a:latin typeface="Calibri"/>
                <a:ea typeface="Calibri"/>
                <a:cs typeface="Calibri"/>
                <a:sym typeface="Calibri"/>
              </a:rPr>
              <a:t>Oasis</a:t>
            </a:r>
            <a:endParaRPr sz="1800" b="0" i="0" u="none" strike="noStrike" cap="none">
              <a:solidFill>
                <a:schemeClr val="dk1"/>
              </a:solidFill>
              <a:latin typeface="Calibri"/>
              <a:ea typeface="Calibri"/>
              <a:cs typeface="Calibri"/>
              <a:sym typeface="Calibri"/>
            </a:endParaRPr>
          </a:p>
        </p:txBody>
      </p:sp>
      <p:sp>
        <p:nvSpPr>
          <p:cNvPr id="160" name="Google Shape;160;p6"/>
          <p:cNvSpPr txBox="1"/>
          <p:nvPr/>
        </p:nvSpPr>
        <p:spPr>
          <a:xfrm>
            <a:off x="8321025" y="1750125"/>
            <a:ext cx="1224300" cy="2958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1800"/>
              <a:buFont typeface="Calibri"/>
              <a:buNone/>
            </a:pPr>
            <a:r>
              <a:rPr lang="en-US" sz="1800" b="0" i="0" u="none" strike="noStrike" cap="none">
                <a:solidFill>
                  <a:schemeClr val="dk1"/>
                </a:solidFill>
                <a:latin typeface="Calibri"/>
                <a:ea typeface="Calibri"/>
                <a:cs typeface="Calibri"/>
                <a:sym typeface="Calibri"/>
              </a:rPr>
              <a:t>D</a:t>
            </a:r>
            <a:r>
              <a:rPr lang="en-US" sz="1800">
                <a:solidFill>
                  <a:schemeClr val="dk1"/>
                </a:solidFill>
                <a:latin typeface="Calibri"/>
                <a:ea typeface="Calibri"/>
                <a:cs typeface="Calibri"/>
                <a:sym typeface="Calibri"/>
              </a:rPr>
              <a:t>i</a:t>
            </a:r>
            <a:r>
              <a:rPr lang="en-US" sz="1800" b="0" i="0" u="none" strike="noStrike" cap="none">
                <a:solidFill>
                  <a:schemeClr val="dk1"/>
                </a:solidFill>
                <a:latin typeface="Calibri"/>
                <a:ea typeface="Calibri"/>
                <a:cs typeface="Calibri"/>
                <a:sym typeface="Calibri"/>
              </a:rPr>
              <a:t>esel Gas</a:t>
            </a: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172"/>
        <p:cNvGrpSpPr/>
        <p:nvPr/>
      </p:nvGrpSpPr>
      <p:grpSpPr>
        <a:xfrm>
          <a:off x="0" y="0"/>
          <a:ext cx="0" cy="0"/>
          <a:chOff x="0" y="0"/>
          <a:chExt cx="0" cy="0"/>
        </a:xfrm>
      </p:grpSpPr>
      <p:sp>
        <p:nvSpPr>
          <p:cNvPr id="173" name="Google Shape;173;p7"/>
          <p:cNvSpPr txBox="1">
            <a:spLocks noGrp="1"/>
          </p:cNvSpPr>
          <p:nvPr>
            <p:ph type="title"/>
          </p:nvPr>
        </p:nvSpPr>
        <p:spPr>
          <a:xfrm>
            <a:off x="259963" y="118108"/>
            <a:ext cx="10007700" cy="12729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Clr>
                <a:schemeClr val="dk1"/>
              </a:buClr>
              <a:buSzPts val="4000"/>
              <a:buFont typeface="Calibri"/>
              <a:buNone/>
            </a:pPr>
            <a:r>
              <a:rPr lang="en-US" sz="4400">
                <a:solidFill>
                  <a:srgbClr val="FFFFFF"/>
                </a:solidFill>
              </a:rPr>
              <a:t>Research</a:t>
            </a:r>
            <a:endParaRPr sz="4400">
              <a:solidFill>
                <a:srgbClr val="FFFFFF"/>
              </a:solidFill>
            </a:endParaRPr>
          </a:p>
        </p:txBody>
      </p:sp>
      <p:sp>
        <p:nvSpPr>
          <p:cNvPr id="174" name="Google Shape;174;p7"/>
          <p:cNvSpPr/>
          <p:nvPr/>
        </p:nvSpPr>
        <p:spPr>
          <a:xfrm>
            <a:off x="1615608" y="3492633"/>
            <a:ext cx="1853100" cy="1533000"/>
          </a:xfrm>
          <a:prstGeom prst="ellipse">
            <a:avLst/>
          </a:prstGeom>
          <a:solidFill>
            <a:srgbClr val="83E3D9"/>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chemeClr val="dk1"/>
              </a:buClr>
              <a:buSzPts val="1300"/>
              <a:buFont typeface="Calibri"/>
              <a:buNone/>
            </a:pPr>
            <a:r>
              <a:rPr lang="en-US" sz="1300" b="0" i="0" u="none" strike="noStrike" cap="none">
                <a:solidFill>
                  <a:schemeClr val="dk1"/>
                </a:solidFill>
                <a:latin typeface="Calibri"/>
                <a:ea typeface="Calibri"/>
                <a:cs typeface="Calibri"/>
                <a:sym typeface="Calibri"/>
              </a:rPr>
              <a:t>Oasis Sales Software Predictions</a:t>
            </a:r>
            <a:endParaRPr sz="1300" b="0" i="0" u="none" strike="noStrike" cap="none">
              <a:solidFill>
                <a:schemeClr val="dk1"/>
              </a:solidFill>
              <a:latin typeface="Calibri"/>
              <a:ea typeface="Calibri"/>
              <a:cs typeface="Calibri"/>
              <a:sym typeface="Calibri"/>
            </a:endParaRPr>
          </a:p>
        </p:txBody>
      </p:sp>
      <p:grpSp>
        <p:nvGrpSpPr>
          <p:cNvPr id="175" name="Google Shape;175;p7"/>
          <p:cNvGrpSpPr/>
          <p:nvPr/>
        </p:nvGrpSpPr>
        <p:grpSpPr>
          <a:xfrm>
            <a:off x="2033937" y="3232943"/>
            <a:ext cx="3517897" cy="3214570"/>
            <a:chOff x="4184863" y="1520198"/>
            <a:chExt cx="2958454" cy="3298348"/>
          </a:xfrm>
        </p:grpSpPr>
        <p:sp>
          <p:nvSpPr>
            <p:cNvPr id="176" name="Google Shape;176;p7"/>
            <p:cNvSpPr/>
            <p:nvPr/>
          </p:nvSpPr>
          <p:spPr>
            <a:xfrm rot="-3280088">
              <a:off x="4136321" y="2563569"/>
              <a:ext cx="3184127" cy="1211606"/>
            </a:xfrm>
            <a:custGeom>
              <a:avLst/>
              <a:gdLst/>
              <a:ahLst/>
              <a:cxnLst/>
              <a:rect l="l" t="t" r="r" b="b"/>
              <a:pathLst>
                <a:path w="492" h="187" extrusionOk="0">
                  <a:moveTo>
                    <a:pt x="457" y="0"/>
                  </a:moveTo>
                  <a:cubicBezTo>
                    <a:pt x="416" y="91"/>
                    <a:pt x="325" y="155"/>
                    <a:pt x="218" y="155"/>
                  </a:cubicBezTo>
                  <a:cubicBezTo>
                    <a:pt x="137" y="155"/>
                    <a:pt x="64" y="118"/>
                    <a:pt x="17" y="60"/>
                  </a:cubicBezTo>
                  <a:cubicBezTo>
                    <a:pt x="11" y="70"/>
                    <a:pt x="5" y="80"/>
                    <a:pt x="0" y="90"/>
                  </a:cubicBezTo>
                  <a:cubicBezTo>
                    <a:pt x="54" y="150"/>
                    <a:pt x="132" y="187"/>
                    <a:pt x="218" y="187"/>
                  </a:cubicBezTo>
                  <a:cubicBezTo>
                    <a:pt x="343" y="187"/>
                    <a:pt x="449" y="109"/>
                    <a:pt x="492" y="0"/>
                  </a:cubicBezTo>
                  <a:cubicBezTo>
                    <a:pt x="480" y="0"/>
                    <a:pt x="468" y="1"/>
                    <a:pt x="457" y="0"/>
                  </a:cubicBezTo>
                  <a:close/>
                </a:path>
              </a:pathLst>
            </a:custGeom>
            <a:solidFill>
              <a:srgbClr val="83E3D9"/>
            </a:solidFill>
            <a:ln w="9525" cap="flat" cmpd="sng">
              <a:solidFill>
                <a:srgbClr val="FFFFFF"/>
              </a:solidFill>
              <a:prstDash val="solid"/>
              <a:miter lim="8000"/>
              <a:headEnd type="none" w="sm" len="sm"/>
              <a:tailEnd type="none" w="sm" len="sm"/>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7" name="Google Shape;177;p7"/>
            <p:cNvSpPr/>
            <p:nvPr/>
          </p:nvSpPr>
          <p:spPr>
            <a:xfrm rot="-3280088">
              <a:off x="4100923" y="2460157"/>
              <a:ext cx="2729637" cy="1205146"/>
            </a:xfrm>
            <a:custGeom>
              <a:avLst/>
              <a:gdLst/>
              <a:ahLst/>
              <a:cxnLst/>
              <a:rect l="l" t="t" r="r" b="b"/>
              <a:pathLst>
                <a:path w="440" h="194" extrusionOk="0">
                  <a:moveTo>
                    <a:pt x="262" y="39"/>
                  </a:moveTo>
                  <a:cubicBezTo>
                    <a:pt x="206" y="71"/>
                    <a:pt x="134" y="53"/>
                    <a:pt x="100" y="0"/>
                  </a:cubicBezTo>
                  <a:cubicBezTo>
                    <a:pt x="57" y="25"/>
                    <a:pt x="24" y="60"/>
                    <a:pt x="0" y="99"/>
                  </a:cubicBezTo>
                  <a:cubicBezTo>
                    <a:pt x="47" y="157"/>
                    <a:pt x="120" y="194"/>
                    <a:pt x="201" y="194"/>
                  </a:cubicBezTo>
                  <a:cubicBezTo>
                    <a:pt x="308" y="194"/>
                    <a:pt x="399" y="130"/>
                    <a:pt x="440" y="39"/>
                  </a:cubicBezTo>
                  <a:cubicBezTo>
                    <a:pt x="393" y="37"/>
                    <a:pt x="346" y="24"/>
                    <a:pt x="303" y="0"/>
                  </a:cubicBezTo>
                  <a:cubicBezTo>
                    <a:pt x="292" y="15"/>
                    <a:pt x="279" y="29"/>
                    <a:pt x="262" y="39"/>
                  </a:cubicBezTo>
                  <a:close/>
                </a:path>
              </a:pathLst>
            </a:custGeom>
            <a:solidFill>
              <a:srgbClr val="249C90"/>
            </a:solidFill>
            <a:ln w="9525" cap="flat" cmpd="sng">
              <a:solidFill>
                <a:srgbClr val="FFFFFF"/>
              </a:solidFill>
              <a:prstDash val="solid"/>
              <a:miter lim="8000"/>
              <a:headEnd type="none" w="sm" len="sm"/>
              <a:tailEnd type="none" w="sm" len="sm"/>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78" name="Google Shape;178;p7"/>
            <p:cNvSpPr txBox="1"/>
            <p:nvPr/>
          </p:nvSpPr>
          <p:spPr>
            <a:xfrm rot="-3779206">
              <a:off x="4733108" y="2863707"/>
              <a:ext cx="1577952" cy="563372"/>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FFFF"/>
                </a:buClr>
                <a:buSzPts val="1300"/>
                <a:buFont typeface="Roboto"/>
                <a:buNone/>
              </a:pPr>
              <a:r>
                <a:rPr lang="en-US" sz="1300" b="0" i="0" u="none" strike="noStrike" cap="none">
                  <a:solidFill>
                    <a:srgbClr val="FFFFFF"/>
                  </a:solidFill>
                  <a:latin typeface="Roboto"/>
                  <a:ea typeface="Roboto"/>
                  <a:cs typeface="Roboto"/>
                  <a:sym typeface="Roboto"/>
                </a:rPr>
                <a:t>Gas Dataset</a:t>
              </a:r>
              <a:endParaRPr sz="1300" b="0" i="0" u="none" strike="noStrike" cap="none">
                <a:solidFill>
                  <a:srgbClr val="FFFFFF"/>
                </a:solidFill>
                <a:latin typeface="Roboto"/>
                <a:ea typeface="Roboto"/>
                <a:cs typeface="Roboto"/>
                <a:sym typeface="Roboto"/>
              </a:endParaRPr>
            </a:p>
          </p:txBody>
        </p:sp>
      </p:grpSp>
      <p:grpSp>
        <p:nvGrpSpPr>
          <p:cNvPr id="179" name="Google Shape;179;p7"/>
          <p:cNvGrpSpPr/>
          <p:nvPr/>
        </p:nvGrpSpPr>
        <p:grpSpPr>
          <a:xfrm>
            <a:off x="432895" y="1723629"/>
            <a:ext cx="3916392" cy="3141054"/>
            <a:chOff x="2857731" y="-71333"/>
            <a:chExt cx="3293577" cy="3222916"/>
          </a:xfrm>
        </p:grpSpPr>
        <p:sp>
          <p:nvSpPr>
            <p:cNvPr id="180" name="Google Shape;180;p7"/>
            <p:cNvSpPr/>
            <p:nvPr/>
          </p:nvSpPr>
          <p:spPr>
            <a:xfrm rot="-3280089">
              <a:off x="3410337" y="297186"/>
              <a:ext cx="2188366" cy="2485879"/>
            </a:xfrm>
            <a:custGeom>
              <a:avLst/>
              <a:gdLst/>
              <a:ahLst/>
              <a:cxnLst/>
              <a:rect l="l" t="t" r="r" b="b"/>
              <a:pathLst>
                <a:path w="338" h="384" extrusionOk="0">
                  <a:moveTo>
                    <a:pt x="45" y="32"/>
                  </a:moveTo>
                  <a:cubicBezTo>
                    <a:pt x="189" y="32"/>
                    <a:pt x="306" y="148"/>
                    <a:pt x="306" y="292"/>
                  </a:cubicBezTo>
                  <a:cubicBezTo>
                    <a:pt x="306" y="325"/>
                    <a:pt x="300" y="355"/>
                    <a:pt x="289" y="384"/>
                  </a:cubicBezTo>
                  <a:cubicBezTo>
                    <a:pt x="301" y="384"/>
                    <a:pt x="312" y="384"/>
                    <a:pt x="324" y="383"/>
                  </a:cubicBezTo>
                  <a:cubicBezTo>
                    <a:pt x="333" y="354"/>
                    <a:pt x="338" y="324"/>
                    <a:pt x="338" y="292"/>
                  </a:cubicBezTo>
                  <a:cubicBezTo>
                    <a:pt x="338" y="131"/>
                    <a:pt x="207" y="0"/>
                    <a:pt x="45" y="0"/>
                  </a:cubicBezTo>
                  <a:cubicBezTo>
                    <a:pt x="30" y="0"/>
                    <a:pt x="15" y="1"/>
                    <a:pt x="0" y="3"/>
                  </a:cubicBezTo>
                  <a:cubicBezTo>
                    <a:pt x="6" y="13"/>
                    <a:pt x="12" y="23"/>
                    <a:pt x="18" y="33"/>
                  </a:cubicBezTo>
                  <a:cubicBezTo>
                    <a:pt x="27" y="32"/>
                    <a:pt x="36" y="32"/>
                    <a:pt x="45" y="32"/>
                  </a:cubicBezTo>
                  <a:close/>
                </a:path>
              </a:pathLst>
            </a:custGeom>
            <a:solidFill>
              <a:srgbClr val="83E3D9"/>
            </a:solidFill>
            <a:ln w="9525" cap="flat" cmpd="sng">
              <a:solidFill>
                <a:srgbClr val="FFFFFF"/>
              </a:solidFill>
              <a:prstDash val="solid"/>
              <a:miter lim="8000"/>
              <a:headEnd type="none" w="sm" len="sm"/>
              <a:tailEnd type="none" w="sm" len="sm"/>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1" name="Google Shape;181;p7"/>
            <p:cNvSpPr/>
            <p:nvPr/>
          </p:nvSpPr>
          <p:spPr>
            <a:xfrm rot="-3280088">
              <a:off x="3667674" y="581521"/>
              <a:ext cx="1790169" cy="2186080"/>
            </a:xfrm>
            <a:custGeom>
              <a:avLst/>
              <a:gdLst/>
              <a:ahLst/>
              <a:cxnLst/>
              <a:rect l="l" t="t" r="r" b="b"/>
              <a:pathLst>
                <a:path w="288" h="352" extrusionOk="0">
                  <a:moveTo>
                    <a:pt x="27" y="0"/>
                  </a:moveTo>
                  <a:cubicBezTo>
                    <a:pt x="18" y="0"/>
                    <a:pt x="9" y="0"/>
                    <a:pt x="0" y="1"/>
                  </a:cubicBezTo>
                  <a:cubicBezTo>
                    <a:pt x="21" y="43"/>
                    <a:pt x="34" y="90"/>
                    <a:pt x="35" y="140"/>
                  </a:cubicBezTo>
                  <a:cubicBezTo>
                    <a:pt x="74" y="142"/>
                    <a:pt x="111" y="163"/>
                    <a:pt x="132" y="200"/>
                  </a:cubicBezTo>
                  <a:cubicBezTo>
                    <a:pt x="153" y="236"/>
                    <a:pt x="153" y="279"/>
                    <a:pt x="136" y="315"/>
                  </a:cubicBezTo>
                  <a:cubicBezTo>
                    <a:pt x="179" y="339"/>
                    <a:pt x="225" y="351"/>
                    <a:pt x="271" y="352"/>
                  </a:cubicBezTo>
                  <a:cubicBezTo>
                    <a:pt x="282" y="323"/>
                    <a:pt x="288" y="293"/>
                    <a:pt x="288" y="260"/>
                  </a:cubicBezTo>
                  <a:cubicBezTo>
                    <a:pt x="288" y="116"/>
                    <a:pt x="171" y="0"/>
                    <a:pt x="27" y="0"/>
                  </a:cubicBezTo>
                  <a:close/>
                </a:path>
              </a:pathLst>
            </a:custGeom>
            <a:solidFill>
              <a:srgbClr val="1D7E74"/>
            </a:solidFill>
            <a:ln w="9525" cap="flat" cmpd="sng">
              <a:solidFill>
                <a:srgbClr val="FFFFFF"/>
              </a:solidFill>
              <a:prstDash val="solid"/>
              <a:miter lim="8000"/>
              <a:headEnd type="none" w="sm" len="sm"/>
              <a:tailEnd type="none" w="sm" len="sm"/>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2" name="Google Shape;182;p7"/>
            <p:cNvSpPr txBox="1"/>
            <p:nvPr/>
          </p:nvSpPr>
          <p:spPr>
            <a:xfrm>
              <a:off x="3782825" y="1153125"/>
              <a:ext cx="1578000" cy="563100"/>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FFFF"/>
                </a:buClr>
                <a:buSzPts val="1300"/>
                <a:buFont typeface="Roboto"/>
                <a:buNone/>
              </a:pPr>
              <a:r>
                <a:rPr lang="en-US" sz="1300" b="0" i="0" u="none" strike="noStrike" cap="none">
                  <a:solidFill>
                    <a:srgbClr val="FFFFFF"/>
                  </a:solidFill>
                  <a:latin typeface="Roboto"/>
                  <a:ea typeface="Roboto"/>
                  <a:cs typeface="Roboto"/>
                  <a:sym typeface="Roboto"/>
                </a:rPr>
                <a:t>Coronavirus Dataset</a:t>
              </a:r>
              <a:endParaRPr sz="1300" b="0" i="0" u="none" strike="noStrike" cap="none">
                <a:solidFill>
                  <a:srgbClr val="FFFFFF"/>
                </a:solidFill>
                <a:latin typeface="Roboto"/>
                <a:ea typeface="Roboto"/>
                <a:cs typeface="Roboto"/>
                <a:sym typeface="Roboto"/>
              </a:endParaRPr>
            </a:p>
          </p:txBody>
        </p:sp>
      </p:grpSp>
      <p:grpSp>
        <p:nvGrpSpPr>
          <p:cNvPr id="183" name="Google Shape;183;p7"/>
          <p:cNvGrpSpPr/>
          <p:nvPr/>
        </p:nvGrpSpPr>
        <p:grpSpPr>
          <a:xfrm>
            <a:off x="-603563" y="3404528"/>
            <a:ext cx="4071993" cy="3042972"/>
            <a:chOff x="1959888" y="1684672"/>
            <a:chExt cx="3424433" cy="3122278"/>
          </a:xfrm>
        </p:grpSpPr>
        <p:sp>
          <p:nvSpPr>
            <p:cNvPr id="184" name="Google Shape;184;p7"/>
            <p:cNvSpPr/>
            <p:nvPr/>
          </p:nvSpPr>
          <p:spPr>
            <a:xfrm rot="-3280087">
              <a:off x="2859669" y="1740600"/>
              <a:ext cx="1624870" cy="3045726"/>
            </a:xfrm>
            <a:custGeom>
              <a:avLst/>
              <a:gdLst/>
              <a:ahLst/>
              <a:cxnLst/>
              <a:rect l="l" t="t" r="r" b="b"/>
              <a:pathLst>
                <a:path w="251" h="470" extrusionOk="0">
                  <a:moveTo>
                    <a:pt x="32" y="286"/>
                  </a:moveTo>
                  <a:cubicBezTo>
                    <a:pt x="32" y="157"/>
                    <a:pt x="127" y="49"/>
                    <a:pt x="251" y="29"/>
                  </a:cubicBezTo>
                  <a:cubicBezTo>
                    <a:pt x="245" y="19"/>
                    <a:pt x="239" y="9"/>
                    <a:pt x="233" y="0"/>
                  </a:cubicBezTo>
                  <a:cubicBezTo>
                    <a:pt x="100" y="28"/>
                    <a:pt x="0" y="145"/>
                    <a:pt x="0" y="286"/>
                  </a:cubicBezTo>
                  <a:cubicBezTo>
                    <a:pt x="0" y="356"/>
                    <a:pt x="25" y="420"/>
                    <a:pt x="65" y="470"/>
                  </a:cubicBezTo>
                  <a:cubicBezTo>
                    <a:pt x="70" y="460"/>
                    <a:pt x="76" y="450"/>
                    <a:pt x="82" y="440"/>
                  </a:cubicBezTo>
                  <a:cubicBezTo>
                    <a:pt x="51" y="397"/>
                    <a:pt x="32" y="344"/>
                    <a:pt x="32" y="286"/>
                  </a:cubicBezTo>
                  <a:close/>
                </a:path>
              </a:pathLst>
            </a:custGeom>
            <a:solidFill>
              <a:srgbClr val="83E3D9"/>
            </a:solidFill>
            <a:ln w="9525" cap="flat" cmpd="sng">
              <a:solidFill>
                <a:srgbClr val="FFFFFF"/>
              </a:solidFill>
              <a:prstDash val="solid"/>
              <a:miter lim="8000"/>
              <a:headEnd type="none" w="sm" len="sm"/>
              <a:tailEnd type="none" w="sm" len="sm"/>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5" name="Google Shape;185;p7"/>
            <p:cNvSpPr/>
            <p:nvPr/>
          </p:nvSpPr>
          <p:spPr>
            <a:xfrm rot="-3280090">
              <a:off x="3037225" y="1789647"/>
              <a:ext cx="1575644" cy="2550423"/>
            </a:xfrm>
            <a:custGeom>
              <a:avLst/>
              <a:gdLst/>
              <a:ahLst/>
              <a:cxnLst/>
              <a:rect l="l" t="t" r="r" b="b"/>
              <a:pathLst>
                <a:path w="254" h="411" extrusionOk="0">
                  <a:moveTo>
                    <a:pt x="152" y="311"/>
                  </a:moveTo>
                  <a:cubicBezTo>
                    <a:pt x="124" y="254"/>
                    <a:pt x="145" y="185"/>
                    <a:pt x="200" y="153"/>
                  </a:cubicBezTo>
                  <a:cubicBezTo>
                    <a:pt x="217" y="143"/>
                    <a:pt x="236" y="137"/>
                    <a:pt x="254" y="136"/>
                  </a:cubicBezTo>
                  <a:cubicBezTo>
                    <a:pt x="253" y="87"/>
                    <a:pt x="241" y="41"/>
                    <a:pt x="219" y="0"/>
                  </a:cubicBezTo>
                  <a:cubicBezTo>
                    <a:pt x="95" y="20"/>
                    <a:pt x="0" y="128"/>
                    <a:pt x="0" y="257"/>
                  </a:cubicBezTo>
                  <a:cubicBezTo>
                    <a:pt x="0" y="315"/>
                    <a:pt x="19" y="368"/>
                    <a:pt x="50" y="411"/>
                  </a:cubicBezTo>
                  <a:cubicBezTo>
                    <a:pt x="75" y="371"/>
                    <a:pt x="110" y="337"/>
                    <a:pt x="152" y="311"/>
                  </a:cubicBezTo>
                  <a:close/>
                </a:path>
              </a:pathLst>
            </a:custGeom>
            <a:solidFill>
              <a:srgbClr val="155B54"/>
            </a:solidFill>
            <a:ln w="9525" cap="flat" cmpd="sng">
              <a:solidFill>
                <a:srgbClr val="FFFFFF"/>
              </a:solidFill>
              <a:prstDash val="solid"/>
              <a:miter lim="8000"/>
              <a:headEnd type="none" w="sm" len="sm"/>
              <a:tailEnd type="none" w="sm" len="sm"/>
            </a:ln>
          </p:spPr>
          <p:txBody>
            <a:bodyPr spcFirstLastPara="1" wrap="square" lIns="121900" tIns="60925" rIns="121900" bIns="60925" anchor="t"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6" name="Google Shape;186;p7"/>
            <p:cNvSpPr txBox="1"/>
            <p:nvPr/>
          </p:nvSpPr>
          <p:spPr>
            <a:xfrm rot="3725110" flipH="1">
              <a:off x="2866219" y="2863840"/>
              <a:ext cx="1577671" cy="563243"/>
            </a:xfrm>
            <a:prstGeom prst="rect">
              <a:avLst/>
            </a:prstGeom>
            <a:no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FFFF"/>
                </a:buClr>
                <a:buSzPts val="1300"/>
                <a:buFont typeface="Roboto"/>
                <a:buNone/>
              </a:pPr>
              <a:r>
                <a:rPr lang="en-US" sz="1300" b="0" i="0" u="none" strike="noStrike" cap="none">
                  <a:solidFill>
                    <a:srgbClr val="FFFFFF"/>
                  </a:solidFill>
                  <a:latin typeface="Roboto"/>
                  <a:ea typeface="Roboto"/>
                  <a:cs typeface="Roboto"/>
                  <a:sym typeface="Roboto"/>
                </a:rPr>
                <a:t>Weather Dataset</a:t>
              </a:r>
              <a:endParaRPr sz="1300" b="0" i="0" u="none" strike="noStrike" cap="none">
                <a:solidFill>
                  <a:srgbClr val="FFFFFF"/>
                </a:solidFill>
                <a:latin typeface="Roboto"/>
                <a:ea typeface="Roboto"/>
                <a:cs typeface="Roboto"/>
                <a:sym typeface="Roboto"/>
              </a:endParaRPr>
            </a:p>
          </p:txBody>
        </p:sp>
      </p:grpSp>
      <p:grpSp>
        <p:nvGrpSpPr>
          <p:cNvPr id="187" name="Google Shape;187;p7"/>
          <p:cNvGrpSpPr/>
          <p:nvPr/>
        </p:nvGrpSpPr>
        <p:grpSpPr>
          <a:xfrm>
            <a:off x="5010946" y="5470318"/>
            <a:ext cx="6691998" cy="857978"/>
            <a:chOff x="1593000" y="2322567"/>
            <a:chExt cx="5957975" cy="643501"/>
          </a:xfrm>
        </p:grpSpPr>
        <p:sp>
          <p:nvSpPr>
            <p:cNvPr id="188" name="Google Shape;188;p7"/>
            <p:cNvSpPr/>
            <p:nvPr/>
          </p:nvSpPr>
          <p:spPr>
            <a:xfrm>
              <a:off x="3728375" y="2322568"/>
              <a:ext cx="3822600" cy="643500"/>
            </a:xfrm>
            <a:prstGeom prst="rect">
              <a:avLst/>
            </a:prstGeom>
            <a:solidFill>
              <a:srgbClr val="EEEEE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89" name="Google Shape;189;p7"/>
            <p:cNvSpPr/>
            <p:nvPr/>
          </p:nvSpPr>
          <p:spPr>
            <a:xfrm flipH="1">
              <a:off x="2283025" y="2322575"/>
              <a:ext cx="1844400" cy="642600"/>
            </a:xfrm>
            <a:prstGeom prst="rect">
              <a:avLst/>
            </a:prstGeom>
            <a:solidFill>
              <a:srgbClr val="1B786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0" name="Google Shape;190;p7"/>
            <p:cNvSpPr/>
            <p:nvPr/>
          </p:nvSpPr>
          <p:spPr>
            <a:xfrm rot="-5400000">
              <a:off x="3501574" y="1934671"/>
              <a:ext cx="643356" cy="1419149"/>
            </a:xfrm>
            <a:prstGeom prst="flowChartOffpageConnector">
              <a:avLst/>
            </a:prstGeom>
            <a:solidFill>
              <a:srgbClr val="1B786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1" name="Google Shape;191;p7"/>
            <p:cNvSpPr/>
            <p:nvPr/>
          </p:nvSpPr>
          <p:spPr>
            <a:xfrm>
              <a:off x="2342625" y="2399951"/>
              <a:ext cx="1940700" cy="495900"/>
            </a:xfrm>
            <a:prstGeom prst="rect">
              <a:avLst/>
            </a:prstGeom>
            <a:noFill/>
            <a:ln>
              <a:noFill/>
            </a:ln>
          </p:spPr>
          <p:txBody>
            <a:bodyPr spcFirstLastPara="1" wrap="square" lIns="121900" tIns="121900" rIns="121900" bIns="121900" anchor="ctr" anchorCtr="0">
              <a:noAutofit/>
            </a:bodyPr>
            <a:lstStyle/>
            <a:p>
              <a:pPr marL="0" marR="0" lvl="0" indent="0" algn="l" rtl="0">
                <a:lnSpc>
                  <a:spcPct val="115000"/>
                </a:lnSpc>
                <a:spcBef>
                  <a:spcPts val="0"/>
                </a:spcBef>
                <a:spcAft>
                  <a:spcPts val="0"/>
                </a:spcAft>
                <a:buClr>
                  <a:srgbClr val="FFFFFF"/>
                </a:buClr>
                <a:buSzPts val="1300"/>
                <a:buFont typeface="Roboto Medium"/>
                <a:buNone/>
              </a:pPr>
              <a:r>
                <a:rPr lang="en-US" sz="1300" b="0" i="0" u="none" strike="noStrike" cap="none">
                  <a:solidFill>
                    <a:srgbClr val="FFFFFF"/>
                  </a:solidFill>
                  <a:latin typeface="Roboto Medium"/>
                  <a:ea typeface="Roboto Medium"/>
                  <a:cs typeface="Roboto Medium"/>
                  <a:sym typeface="Roboto Medium"/>
                </a:rPr>
                <a:t>Gradient Boosted Tree Algorithm</a:t>
              </a:r>
              <a:endParaRPr sz="1300" b="0" i="0" u="none" strike="noStrike" cap="none">
                <a:solidFill>
                  <a:srgbClr val="FFFFFF"/>
                </a:solidFill>
                <a:latin typeface="Roboto"/>
                <a:ea typeface="Roboto"/>
                <a:cs typeface="Roboto"/>
                <a:sym typeface="Roboto"/>
              </a:endParaRPr>
            </a:p>
          </p:txBody>
        </p:sp>
        <p:sp>
          <p:nvSpPr>
            <p:cNvPr id="192" name="Google Shape;192;p7"/>
            <p:cNvSpPr/>
            <p:nvPr/>
          </p:nvSpPr>
          <p:spPr>
            <a:xfrm>
              <a:off x="1593000" y="2322568"/>
              <a:ext cx="690000" cy="642300"/>
            </a:xfrm>
            <a:prstGeom prst="rect">
              <a:avLst/>
            </a:prstGeom>
            <a:solidFill>
              <a:srgbClr val="1D7E74"/>
            </a:solidFill>
            <a:ln>
              <a:noFill/>
            </a:ln>
            <a:effectLst>
              <a:outerShdw blurRad="71438" dist="28575" dir="2700000" algn="bl" rotWithShape="0">
                <a:srgbClr val="000000">
                  <a:alpha val="16470"/>
                </a:srgbClr>
              </a:outerShdw>
            </a:effectLst>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3" name="Google Shape;193;p7"/>
            <p:cNvSpPr/>
            <p:nvPr/>
          </p:nvSpPr>
          <p:spPr>
            <a:xfrm>
              <a:off x="1593000" y="2322575"/>
              <a:ext cx="690000" cy="642600"/>
            </a:xfrm>
            <a:prstGeom prst="rect">
              <a:avLst/>
            </a:prstGeom>
            <a:solidFill>
              <a:srgbClr val="1F887E"/>
            </a:solid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FFFF"/>
                </a:buClr>
                <a:buSzPts val="3500"/>
                <a:buFont typeface="Roboto Thin"/>
                <a:buNone/>
              </a:pPr>
              <a:r>
                <a:rPr lang="en-US" sz="3500" b="0" i="0" u="none" strike="noStrike" cap="none">
                  <a:solidFill>
                    <a:srgbClr val="FFFFFF"/>
                  </a:solidFill>
                  <a:latin typeface="Roboto Thin"/>
                  <a:ea typeface="Roboto Thin"/>
                  <a:cs typeface="Roboto Thin"/>
                  <a:sym typeface="Roboto Thin"/>
                </a:rPr>
                <a:t>05</a:t>
              </a:r>
              <a:endParaRPr sz="3500" b="0" i="0" u="none" strike="noStrike" cap="none">
                <a:solidFill>
                  <a:srgbClr val="FFFFFF"/>
                </a:solidFill>
                <a:latin typeface="Roboto Thin"/>
                <a:ea typeface="Roboto Thin"/>
                <a:cs typeface="Roboto Thin"/>
                <a:sym typeface="Roboto Thin"/>
              </a:endParaRPr>
            </a:p>
          </p:txBody>
        </p:sp>
        <p:sp>
          <p:nvSpPr>
            <p:cNvPr id="194" name="Google Shape;194;p7"/>
            <p:cNvSpPr/>
            <p:nvPr/>
          </p:nvSpPr>
          <p:spPr>
            <a:xfrm>
              <a:off x="4387850" y="2323750"/>
              <a:ext cx="2971200" cy="642300"/>
            </a:xfrm>
            <a:prstGeom prst="rect">
              <a:avLst/>
            </a:prstGeom>
            <a:noFill/>
            <a:ln>
              <a:noFill/>
            </a:ln>
          </p:spPr>
          <p:txBody>
            <a:bodyPr spcFirstLastPara="1" wrap="square" lIns="121900" tIns="121900" rIns="121900" bIns="121900" anchor="ctr" anchorCtr="0">
              <a:noAutofit/>
            </a:bodyPr>
            <a:lstStyle/>
            <a:p>
              <a:pPr marL="609600" marR="0" lvl="0" indent="-374650" algn="l" rtl="0">
                <a:lnSpc>
                  <a:spcPct val="115000"/>
                </a:lnSpc>
                <a:spcBef>
                  <a:spcPts val="0"/>
                </a:spcBef>
                <a:spcAft>
                  <a:spcPts val="0"/>
                </a:spcAft>
                <a:buClr>
                  <a:srgbClr val="1B786E"/>
                </a:buClr>
                <a:buSzPts val="1100"/>
                <a:buFont typeface="Roboto"/>
                <a:buChar char="●"/>
              </a:pPr>
              <a:r>
                <a:rPr lang="en-US" sz="1100" b="0" i="0" u="none" strike="noStrike" cap="none">
                  <a:solidFill>
                    <a:srgbClr val="1B786E"/>
                  </a:solidFill>
                  <a:latin typeface="Roboto"/>
                  <a:ea typeface="Roboto"/>
                  <a:cs typeface="Roboto"/>
                  <a:sym typeface="Roboto"/>
                </a:rPr>
                <a:t>Works by creating branching decision trees </a:t>
              </a:r>
              <a:endParaRPr sz="1100" b="0" i="0" u="none" strike="noStrike" cap="none">
                <a:solidFill>
                  <a:srgbClr val="1B786E"/>
                </a:solidFill>
                <a:latin typeface="Roboto"/>
                <a:ea typeface="Roboto"/>
                <a:cs typeface="Roboto"/>
                <a:sym typeface="Roboto"/>
              </a:endParaRPr>
            </a:p>
            <a:p>
              <a:pPr marL="609600" marR="0" lvl="0" indent="-374650" algn="l" rtl="0">
                <a:lnSpc>
                  <a:spcPct val="115000"/>
                </a:lnSpc>
                <a:spcBef>
                  <a:spcPts val="0"/>
                </a:spcBef>
                <a:spcAft>
                  <a:spcPts val="0"/>
                </a:spcAft>
                <a:buClr>
                  <a:srgbClr val="1B786E"/>
                </a:buClr>
                <a:buSzPts val="1100"/>
                <a:buFont typeface="Roboto"/>
                <a:buChar char="●"/>
              </a:pPr>
              <a:r>
                <a:rPr lang="en-US" sz="1100" b="0" i="0" u="none" strike="noStrike" cap="none">
                  <a:solidFill>
                    <a:srgbClr val="1B786E"/>
                  </a:solidFill>
                  <a:latin typeface="Roboto"/>
                  <a:ea typeface="Roboto"/>
                  <a:cs typeface="Roboto"/>
                  <a:sym typeface="Roboto"/>
                </a:rPr>
                <a:t>Used to build predictions through regression and classification</a:t>
              </a:r>
              <a:endParaRPr sz="1100" b="0" i="0" u="none" strike="noStrike" cap="none">
                <a:solidFill>
                  <a:srgbClr val="1B786E"/>
                </a:solidFill>
                <a:latin typeface="Roboto"/>
                <a:ea typeface="Roboto"/>
                <a:cs typeface="Roboto"/>
                <a:sym typeface="Roboto"/>
              </a:endParaRPr>
            </a:p>
          </p:txBody>
        </p:sp>
      </p:grpSp>
      <p:grpSp>
        <p:nvGrpSpPr>
          <p:cNvPr id="195" name="Google Shape;195;p7"/>
          <p:cNvGrpSpPr/>
          <p:nvPr/>
        </p:nvGrpSpPr>
        <p:grpSpPr>
          <a:xfrm>
            <a:off x="5011571" y="4597184"/>
            <a:ext cx="6691998" cy="857978"/>
            <a:chOff x="1593000" y="2322567"/>
            <a:chExt cx="5957975" cy="643501"/>
          </a:xfrm>
        </p:grpSpPr>
        <p:sp>
          <p:nvSpPr>
            <p:cNvPr id="196" name="Google Shape;196;p7"/>
            <p:cNvSpPr/>
            <p:nvPr/>
          </p:nvSpPr>
          <p:spPr>
            <a:xfrm>
              <a:off x="3728375" y="2322568"/>
              <a:ext cx="3822600" cy="643500"/>
            </a:xfrm>
            <a:prstGeom prst="rect">
              <a:avLst/>
            </a:prstGeom>
            <a:solidFill>
              <a:srgbClr val="EEEEE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7" name="Google Shape;197;p7"/>
            <p:cNvSpPr/>
            <p:nvPr/>
          </p:nvSpPr>
          <p:spPr>
            <a:xfrm flipH="1">
              <a:off x="2283025" y="2322575"/>
              <a:ext cx="1844400" cy="642600"/>
            </a:xfrm>
            <a:prstGeom prst="rect">
              <a:avLst/>
            </a:prstGeom>
            <a:solidFill>
              <a:srgbClr val="1B786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8" name="Google Shape;198;p7"/>
            <p:cNvSpPr/>
            <p:nvPr/>
          </p:nvSpPr>
          <p:spPr>
            <a:xfrm rot="-5400000">
              <a:off x="3501574" y="1934671"/>
              <a:ext cx="643356" cy="1419149"/>
            </a:xfrm>
            <a:prstGeom prst="flowChartOffpageConnector">
              <a:avLst/>
            </a:prstGeom>
            <a:solidFill>
              <a:srgbClr val="1B786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199" name="Google Shape;199;p7"/>
            <p:cNvSpPr/>
            <p:nvPr/>
          </p:nvSpPr>
          <p:spPr>
            <a:xfrm>
              <a:off x="2342625" y="2399951"/>
              <a:ext cx="1940700" cy="495900"/>
            </a:xfrm>
            <a:prstGeom prst="rect">
              <a:avLst/>
            </a:prstGeom>
            <a:noFill/>
            <a:ln>
              <a:noFill/>
            </a:ln>
          </p:spPr>
          <p:txBody>
            <a:bodyPr spcFirstLastPara="1" wrap="square" lIns="121900" tIns="121900" rIns="121900" bIns="121900" anchor="ctr" anchorCtr="0">
              <a:noAutofit/>
            </a:bodyPr>
            <a:lstStyle/>
            <a:p>
              <a:pPr marL="0" marR="0" lvl="0" indent="0" algn="l" rtl="0">
                <a:lnSpc>
                  <a:spcPct val="115000"/>
                </a:lnSpc>
                <a:spcBef>
                  <a:spcPts val="0"/>
                </a:spcBef>
                <a:spcAft>
                  <a:spcPts val="0"/>
                </a:spcAft>
                <a:buClr>
                  <a:srgbClr val="FFFFFF"/>
                </a:buClr>
                <a:buSzPts val="1300"/>
                <a:buFont typeface="Roboto Medium"/>
                <a:buNone/>
              </a:pPr>
              <a:r>
                <a:rPr lang="en-US" sz="1300" b="0" i="0" u="none" strike="noStrike" cap="none">
                  <a:solidFill>
                    <a:srgbClr val="FFFFFF"/>
                  </a:solidFill>
                  <a:latin typeface="Roboto Medium"/>
                  <a:ea typeface="Roboto Medium"/>
                  <a:cs typeface="Roboto Medium"/>
                  <a:sym typeface="Roboto Medium"/>
                </a:rPr>
                <a:t>Classification</a:t>
              </a:r>
              <a:endParaRPr sz="1300" b="0" i="0" u="none" strike="noStrike" cap="none">
                <a:solidFill>
                  <a:srgbClr val="FFFFFF"/>
                </a:solidFill>
                <a:latin typeface="Roboto"/>
                <a:ea typeface="Roboto"/>
                <a:cs typeface="Roboto"/>
                <a:sym typeface="Roboto"/>
              </a:endParaRPr>
            </a:p>
          </p:txBody>
        </p:sp>
        <p:sp>
          <p:nvSpPr>
            <p:cNvPr id="200" name="Google Shape;200;p7"/>
            <p:cNvSpPr/>
            <p:nvPr/>
          </p:nvSpPr>
          <p:spPr>
            <a:xfrm>
              <a:off x="1593000" y="2322568"/>
              <a:ext cx="690000" cy="642300"/>
            </a:xfrm>
            <a:prstGeom prst="rect">
              <a:avLst/>
            </a:prstGeom>
            <a:solidFill>
              <a:srgbClr val="1D7E74"/>
            </a:solidFill>
            <a:ln>
              <a:noFill/>
            </a:ln>
            <a:effectLst>
              <a:outerShdw blurRad="71438" dist="28575" dir="2700000" algn="bl" rotWithShape="0">
                <a:srgbClr val="000000">
                  <a:alpha val="16470"/>
                </a:srgbClr>
              </a:outerShdw>
            </a:effectLst>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01" name="Google Shape;201;p7"/>
            <p:cNvSpPr/>
            <p:nvPr/>
          </p:nvSpPr>
          <p:spPr>
            <a:xfrm>
              <a:off x="1593000" y="2322575"/>
              <a:ext cx="690000" cy="642600"/>
            </a:xfrm>
            <a:prstGeom prst="rect">
              <a:avLst/>
            </a:prstGeom>
            <a:solidFill>
              <a:srgbClr val="1F887E"/>
            </a:solid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FFFF"/>
                </a:buClr>
                <a:buSzPts val="3500"/>
                <a:buFont typeface="Roboto Thin"/>
                <a:buNone/>
              </a:pPr>
              <a:r>
                <a:rPr lang="en-US" sz="3500" b="0" i="0" u="none" strike="noStrike" cap="none">
                  <a:solidFill>
                    <a:srgbClr val="FFFFFF"/>
                  </a:solidFill>
                  <a:latin typeface="Roboto Thin"/>
                  <a:ea typeface="Roboto Thin"/>
                  <a:cs typeface="Roboto Thin"/>
                  <a:sym typeface="Roboto Thin"/>
                </a:rPr>
                <a:t>04</a:t>
              </a:r>
              <a:endParaRPr sz="3500" b="0" i="0" u="none" strike="noStrike" cap="none">
                <a:solidFill>
                  <a:srgbClr val="FFFFFF"/>
                </a:solidFill>
                <a:latin typeface="Roboto Thin"/>
                <a:ea typeface="Roboto Thin"/>
                <a:cs typeface="Roboto Thin"/>
                <a:sym typeface="Roboto Thin"/>
              </a:endParaRPr>
            </a:p>
          </p:txBody>
        </p:sp>
        <p:sp>
          <p:nvSpPr>
            <p:cNvPr id="202" name="Google Shape;202;p7"/>
            <p:cNvSpPr/>
            <p:nvPr/>
          </p:nvSpPr>
          <p:spPr>
            <a:xfrm>
              <a:off x="4387850" y="2323750"/>
              <a:ext cx="2971200" cy="642300"/>
            </a:xfrm>
            <a:prstGeom prst="rect">
              <a:avLst/>
            </a:prstGeom>
            <a:noFill/>
            <a:ln>
              <a:noFill/>
            </a:ln>
          </p:spPr>
          <p:txBody>
            <a:bodyPr spcFirstLastPara="1" wrap="square" lIns="121900" tIns="121900" rIns="121900" bIns="121900" anchor="ctr" anchorCtr="0">
              <a:noAutofit/>
            </a:bodyPr>
            <a:lstStyle/>
            <a:p>
              <a:pPr marL="609600" marR="0" lvl="0" indent="-374650" algn="l" rtl="0">
                <a:lnSpc>
                  <a:spcPct val="115000"/>
                </a:lnSpc>
                <a:spcBef>
                  <a:spcPts val="0"/>
                </a:spcBef>
                <a:spcAft>
                  <a:spcPts val="0"/>
                </a:spcAft>
                <a:buClr>
                  <a:srgbClr val="1B786E"/>
                </a:buClr>
                <a:buSzPts val="1100"/>
                <a:buFont typeface="Roboto"/>
                <a:buChar char="●"/>
              </a:pPr>
              <a:r>
                <a:rPr lang="en-US" sz="1100" b="0" i="0" u="none" strike="noStrike" cap="none">
                  <a:solidFill>
                    <a:srgbClr val="1B786E"/>
                  </a:solidFill>
                  <a:latin typeface="Roboto"/>
                  <a:ea typeface="Roboto"/>
                  <a:cs typeface="Roboto"/>
                  <a:sym typeface="Roboto"/>
                </a:rPr>
                <a:t>Cleaning unorganized unstructured or structured data</a:t>
              </a:r>
              <a:endParaRPr sz="1100" b="0" i="0" u="none" strike="noStrike" cap="none">
                <a:solidFill>
                  <a:srgbClr val="1B786E"/>
                </a:solidFill>
                <a:latin typeface="Roboto"/>
                <a:ea typeface="Roboto"/>
                <a:cs typeface="Roboto"/>
                <a:sym typeface="Roboto"/>
              </a:endParaRPr>
            </a:p>
            <a:p>
              <a:pPr marL="609600" marR="0" lvl="0" indent="-374650" algn="l" rtl="0">
                <a:lnSpc>
                  <a:spcPct val="115000"/>
                </a:lnSpc>
                <a:spcBef>
                  <a:spcPts val="0"/>
                </a:spcBef>
                <a:spcAft>
                  <a:spcPts val="0"/>
                </a:spcAft>
                <a:buClr>
                  <a:srgbClr val="1B786E"/>
                </a:buClr>
                <a:buSzPts val="1100"/>
                <a:buFont typeface="Roboto"/>
                <a:buChar char="●"/>
              </a:pPr>
              <a:r>
                <a:rPr lang="en-US" sz="1100" b="0" i="0" u="none" strike="noStrike" cap="none">
                  <a:solidFill>
                    <a:srgbClr val="1B786E"/>
                  </a:solidFill>
                  <a:latin typeface="Roboto"/>
                  <a:ea typeface="Roboto"/>
                  <a:cs typeface="Roboto"/>
                  <a:sym typeface="Roboto"/>
                </a:rPr>
                <a:t>Helps make data more accessible</a:t>
              </a:r>
              <a:endParaRPr sz="1100" b="0" i="0" u="none" strike="noStrike" cap="none">
                <a:solidFill>
                  <a:srgbClr val="1B786E"/>
                </a:solidFill>
                <a:latin typeface="Roboto"/>
                <a:ea typeface="Roboto"/>
                <a:cs typeface="Roboto"/>
                <a:sym typeface="Roboto"/>
              </a:endParaRPr>
            </a:p>
          </p:txBody>
        </p:sp>
      </p:grpSp>
      <p:grpSp>
        <p:nvGrpSpPr>
          <p:cNvPr id="203" name="Google Shape;203;p7"/>
          <p:cNvGrpSpPr/>
          <p:nvPr/>
        </p:nvGrpSpPr>
        <p:grpSpPr>
          <a:xfrm>
            <a:off x="5011571" y="3723990"/>
            <a:ext cx="6691998" cy="857978"/>
            <a:chOff x="1593000" y="2322567"/>
            <a:chExt cx="5957975" cy="643501"/>
          </a:xfrm>
        </p:grpSpPr>
        <p:sp>
          <p:nvSpPr>
            <p:cNvPr id="204" name="Google Shape;204;p7"/>
            <p:cNvSpPr/>
            <p:nvPr/>
          </p:nvSpPr>
          <p:spPr>
            <a:xfrm>
              <a:off x="3728375" y="2322568"/>
              <a:ext cx="3822600" cy="643500"/>
            </a:xfrm>
            <a:prstGeom prst="rect">
              <a:avLst/>
            </a:prstGeom>
            <a:solidFill>
              <a:srgbClr val="EEEEE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05" name="Google Shape;205;p7"/>
            <p:cNvSpPr/>
            <p:nvPr/>
          </p:nvSpPr>
          <p:spPr>
            <a:xfrm flipH="1">
              <a:off x="2283025" y="2322575"/>
              <a:ext cx="1844400" cy="642600"/>
            </a:xfrm>
            <a:prstGeom prst="rect">
              <a:avLst/>
            </a:prstGeom>
            <a:solidFill>
              <a:srgbClr val="1B786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06" name="Google Shape;206;p7"/>
            <p:cNvSpPr/>
            <p:nvPr/>
          </p:nvSpPr>
          <p:spPr>
            <a:xfrm rot="-5400000">
              <a:off x="3501574" y="1934671"/>
              <a:ext cx="643356" cy="1419149"/>
            </a:xfrm>
            <a:prstGeom prst="flowChartOffpageConnector">
              <a:avLst/>
            </a:prstGeom>
            <a:solidFill>
              <a:srgbClr val="1B786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07" name="Google Shape;207;p7"/>
            <p:cNvSpPr/>
            <p:nvPr/>
          </p:nvSpPr>
          <p:spPr>
            <a:xfrm>
              <a:off x="2342625" y="2399951"/>
              <a:ext cx="1940700" cy="495900"/>
            </a:xfrm>
            <a:prstGeom prst="rect">
              <a:avLst/>
            </a:prstGeom>
            <a:noFill/>
            <a:ln>
              <a:noFill/>
            </a:ln>
          </p:spPr>
          <p:txBody>
            <a:bodyPr spcFirstLastPara="1" wrap="square" lIns="121900" tIns="121900" rIns="121900" bIns="121900" anchor="ctr" anchorCtr="0">
              <a:noAutofit/>
            </a:bodyPr>
            <a:lstStyle/>
            <a:p>
              <a:pPr marL="0" marR="0" lvl="0" indent="0" algn="l" rtl="0">
                <a:lnSpc>
                  <a:spcPct val="115000"/>
                </a:lnSpc>
                <a:spcBef>
                  <a:spcPts val="0"/>
                </a:spcBef>
                <a:spcAft>
                  <a:spcPts val="0"/>
                </a:spcAft>
                <a:buClr>
                  <a:srgbClr val="FFFFFF"/>
                </a:buClr>
                <a:buSzPts val="1300"/>
                <a:buFont typeface="Roboto Medium"/>
                <a:buNone/>
              </a:pPr>
              <a:r>
                <a:rPr lang="en-US" sz="1300" b="0" i="0" u="none" strike="noStrike" cap="none">
                  <a:solidFill>
                    <a:srgbClr val="FFFFFF"/>
                  </a:solidFill>
                  <a:latin typeface="Roboto Medium"/>
                  <a:ea typeface="Roboto Medium"/>
                  <a:cs typeface="Roboto Medium"/>
                  <a:sym typeface="Roboto Medium"/>
                </a:rPr>
                <a:t>Exponential Smoothing</a:t>
              </a:r>
              <a:endParaRPr sz="1300" b="0" i="0" u="none" strike="noStrike" cap="none">
                <a:solidFill>
                  <a:srgbClr val="FFFFFF"/>
                </a:solidFill>
                <a:latin typeface="Roboto"/>
                <a:ea typeface="Roboto"/>
                <a:cs typeface="Roboto"/>
                <a:sym typeface="Roboto"/>
              </a:endParaRPr>
            </a:p>
          </p:txBody>
        </p:sp>
        <p:sp>
          <p:nvSpPr>
            <p:cNvPr id="208" name="Google Shape;208;p7"/>
            <p:cNvSpPr/>
            <p:nvPr/>
          </p:nvSpPr>
          <p:spPr>
            <a:xfrm>
              <a:off x="1593000" y="2322568"/>
              <a:ext cx="690000" cy="642300"/>
            </a:xfrm>
            <a:prstGeom prst="rect">
              <a:avLst/>
            </a:prstGeom>
            <a:solidFill>
              <a:srgbClr val="1D7E74"/>
            </a:solidFill>
            <a:ln>
              <a:noFill/>
            </a:ln>
            <a:effectLst>
              <a:outerShdw blurRad="71438" dist="28575" dir="2700000" algn="bl" rotWithShape="0">
                <a:srgbClr val="000000">
                  <a:alpha val="16470"/>
                </a:srgbClr>
              </a:outerShdw>
            </a:effectLst>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09" name="Google Shape;209;p7"/>
            <p:cNvSpPr/>
            <p:nvPr/>
          </p:nvSpPr>
          <p:spPr>
            <a:xfrm>
              <a:off x="1593000" y="2322575"/>
              <a:ext cx="690000" cy="642600"/>
            </a:xfrm>
            <a:prstGeom prst="rect">
              <a:avLst/>
            </a:prstGeom>
            <a:solidFill>
              <a:srgbClr val="1F887E"/>
            </a:solid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FFFF"/>
                </a:buClr>
                <a:buSzPts val="3500"/>
                <a:buFont typeface="Roboto Thin"/>
                <a:buNone/>
              </a:pPr>
              <a:r>
                <a:rPr lang="en-US" sz="3500" b="0" i="0" u="none" strike="noStrike" cap="none">
                  <a:solidFill>
                    <a:srgbClr val="FFFFFF"/>
                  </a:solidFill>
                  <a:latin typeface="Roboto Thin"/>
                  <a:ea typeface="Roboto Thin"/>
                  <a:cs typeface="Roboto Thin"/>
                  <a:sym typeface="Roboto Thin"/>
                </a:rPr>
                <a:t>03</a:t>
              </a:r>
              <a:endParaRPr sz="3500" b="0" i="0" u="none" strike="noStrike" cap="none">
                <a:solidFill>
                  <a:srgbClr val="FFFFFF"/>
                </a:solidFill>
                <a:latin typeface="Roboto Thin"/>
                <a:ea typeface="Roboto Thin"/>
                <a:cs typeface="Roboto Thin"/>
                <a:sym typeface="Roboto Thin"/>
              </a:endParaRPr>
            </a:p>
          </p:txBody>
        </p:sp>
        <p:sp>
          <p:nvSpPr>
            <p:cNvPr id="210" name="Google Shape;210;p7"/>
            <p:cNvSpPr/>
            <p:nvPr/>
          </p:nvSpPr>
          <p:spPr>
            <a:xfrm>
              <a:off x="4387850" y="2323750"/>
              <a:ext cx="2971200" cy="642300"/>
            </a:xfrm>
            <a:prstGeom prst="rect">
              <a:avLst/>
            </a:prstGeom>
            <a:noFill/>
            <a:ln>
              <a:noFill/>
            </a:ln>
          </p:spPr>
          <p:txBody>
            <a:bodyPr spcFirstLastPara="1" wrap="square" lIns="121900" tIns="121900" rIns="121900" bIns="121900" anchor="ctr" anchorCtr="0">
              <a:noAutofit/>
            </a:bodyPr>
            <a:lstStyle/>
            <a:p>
              <a:pPr marL="609600" marR="0" lvl="0" indent="-374650" algn="l" rtl="0">
                <a:lnSpc>
                  <a:spcPct val="115000"/>
                </a:lnSpc>
                <a:spcBef>
                  <a:spcPts val="0"/>
                </a:spcBef>
                <a:spcAft>
                  <a:spcPts val="0"/>
                </a:spcAft>
                <a:buClr>
                  <a:srgbClr val="1B786E"/>
                </a:buClr>
                <a:buSzPts val="1100"/>
                <a:buFont typeface="Roboto"/>
                <a:buChar char="●"/>
              </a:pPr>
              <a:r>
                <a:rPr lang="en-US" sz="1100" b="0" i="0" u="none" strike="noStrike" cap="none">
                  <a:solidFill>
                    <a:srgbClr val="1B786E"/>
                  </a:solidFill>
                  <a:latin typeface="Roboto"/>
                  <a:ea typeface="Roboto"/>
                  <a:cs typeface="Roboto"/>
                  <a:sym typeface="Roboto"/>
                </a:rPr>
                <a:t>More advanced moving average that assigns weights to data points</a:t>
              </a:r>
              <a:endParaRPr sz="1100" b="0" i="0" u="none" strike="noStrike" cap="none">
                <a:solidFill>
                  <a:srgbClr val="1B786E"/>
                </a:solidFill>
                <a:latin typeface="Roboto"/>
                <a:ea typeface="Roboto"/>
                <a:cs typeface="Roboto"/>
                <a:sym typeface="Roboto"/>
              </a:endParaRPr>
            </a:p>
            <a:p>
              <a:pPr marL="609600" marR="0" lvl="0" indent="-374650" algn="l" rtl="0">
                <a:lnSpc>
                  <a:spcPct val="115000"/>
                </a:lnSpc>
                <a:spcBef>
                  <a:spcPts val="0"/>
                </a:spcBef>
                <a:spcAft>
                  <a:spcPts val="0"/>
                </a:spcAft>
                <a:buClr>
                  <a:srgbClr val="1B786E"/>
                </a:buClr>
                <a:buSzPts val="1100"/>
                <a:buFont typeface="Roboto"/>
                <a:buChar char="●"/>
              </a:pPr>
              <a:r>
                <a:rPr lang="en-US" sz="1100" b="0" i="0" u="none" strike="noStrike" cap="none">
                  <a:solidFill>
                    <a:srgbClr val="1B786E"/>
                  </a:solidFill>
                  <a:latin typeface="Roboto"/>
                  <a:ea typeface="Roboto"/>
                  <a:cs typeface="Roboto"/>
                  <a:sym typeface="Roboto"/>
                </a:rPr>
                <a:t>Developing forecasts based on past observations</a:t>
              </a:r>
              <a:endParaRPr sz="1100" b="0" i="0" u="none" strike="noStrike" cap="none">
                <a:solidFill>
                  <a:srgbClr val="1B786E"/>
                </a:solidFill>
                <a:latin typeface="Roboto"/>
                <a:ea typeface="Roboto"/>
                <a:cs typeface="Roboto"/>
                <a:sym typeface="Roboto"/>
              </a:endParaRPr>
            </a:p>
          </p:txBody>
        </p:sp>
      </p:grpSp>
      <p:grpSp>
        <p:nvGrpSpPr>
          <p:cNvPr id="211" name="Google Shape;211;p7"/>
          <p:cNvGrpSpPr/>
          <p:nvPr/>
        </p:nvGrpSpPr>
        <p:grpSpPr>
          <a:xfrm>
            <a:off x="5011571" y="2850842"/>
            <a:ext cx="6691998" cy="857978"/>
            <a:chOff x="1593000" y="2322567"/>
            <a:chExt cx="5957975" cy="643501"/>
          </a:xfrm>
        </p:grpSpPr>
        <p:sp>
          <p:nvSpPr>
            <p:cNvPr id="212" name="Google Shape;212;p7"/>
            <p:cNvSpPr/>
            <p:nvPr/>
          </p:nvSpPr>
          <p:spPr>
            <a:xfrm>
              <a:off x="3728375" y="2322568"/>
              <a:ext cx="3822600" cy="643500"/>
            </a:xfrm>
            <a:prstGeom prst="rect">
              <a:avLst/>
            </a:prstGeom>
            <a:solidFill>
              <a:srgbClr val="EEEEE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13" name="Google Shape;213;p7"/>
            <p:cNvSpPr/>
            <p:nvPr/>
          </p:nvSpPr>
          <p:spPr>
            <a:xfrm flipH="1">
              <a:off x="2283025" y="2322575"/>
              <a:ext cx="1844400" cy="642600"/>
            </a:xfrm>
            <a:prstGeom prst="rect">
              <a:avLst/>
            </a:prstGeom>
            <a:solidFill>
              <a:srgbClr val="1B786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14" name="Google Shape;214;p7"/>
            <p:cNvSpPr/>
            <p:nvPr/>
          </p:nvSpPr>
          <p:spPr>
            <a:xfrm rot="-5400000">
              <a:off x="3501574" y="1934671"/>
              <a:ext cx="643356" cy="1419149"/>
            </a:xfrm>
            <a:prstGeom prst="flowChartOffpageConnector">
              <a:avLst/>
            </a:prstGeom>
            <a:solidFill>
              <a:srgbClr val="1B786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15" name="Google Shape;215;p7"/>
            <p:cNvSpPr/>
            <p:nvPr/>
          </p:nvSpPr>
          <p:spPr>
            <a:xfrm>
              <a:off x="2342625" y="2399951"/>
              <a:ext cx="1940700" cy="495900"/>
            </a:xfrm>
            <a:prstGeom prst="rect">
              <a:avLst/>
            </a:prstGeom>
            <a:noFill/>
            <a:ln>
              <a:noFill/>
            </a:ln>
          </p:spPr>
          <p:txBody>
            <a:bodyPr spcFirstLastPara="1" wrap="square" lIns="121900" tIns="121900" rIns="121900" bIns="121900" anchor="ctr" anchorCtr="0">
              <a:noAutofit/>
            </a:bodyPr>
            <a:lstStyle/>
            <a:p>
              <a:pPr marL="0" marR="0" lvl="0" indent="0" algn="l" rtl="0">
                <a:lnSpc>
                  <a:spcPct val="115000"/>
                </a:lnSpc>
                <a:spcBef>
                  <a:spcPts val="0"/>
                </a:spcBef>
                <a:spcAft>
                  <a:spcPts val="0"/>
                </a:spcAft>
                <a:buClr>
                  <a:srgbClr val="FFFFFF"/>
                </a:buClr>
                <a:buSzPts val="1300"/>
                <a:buFont typeface="Roboto Medium"/>
                <a:buNone/>
              </a:pPr>
              <a:r>
                <a:rPr lang="en-US" sz="1300" b="0" i="0" u="none" strike="noStrike" cap="none">
                  <a:solidFill>
                    <a:srgbClr val="FFFFFF"/>
                  </a:solidFill>
                  <a:latin typeface="Roboto Medium"/>
                  <a:ea typeface="Roboto Medium"/>
                  <a:cs typeface="Roboto Medium"/>
                  <a:sym typeface="Roboto Medium"/>
                </a:rPr>
                <a:t>Moving Average</a:t>
              </a:r>
              <a:endParaRPr sz="1300" b="0" i="0" u="none" strike="noStrike" cap="none">
                <a:solidFill>
                  <a:srgbClr val="FFFFFF"/>
                </a:solidFill>
                <a:latin typeface="Roboto"/>
                <a:ea typeface="Roboto"/>
                <a:cs typeface="Roboto"/>
                <a:sym typeface="Roboto"/>
              </a:endParaRPr>
            </a:p>
          </p:txBody>
        </p:sp>
        <p:sp>
          <p:nvSpPr>
            <p:cNvPr id="216" name="Google Shape;216;p7"/>
            <p:cNvSpPr/>
            <p:nvPr/>
          </p:nvSpPr>
          <p:spPr>
            <a:xfrm>
              <a:off x="1593000" y="2322568"/>
              <a:ext cx="690000" cy="642300"/>
            </a:xfrm>
            <a:prstGeom prst="rect">
              <a:avLst/>
            </a:prstGeom>
            <a:solidFill>
              <a:srgbClr val="1D7E74"/>
            </a:solidFill>
            <a:ln>
              <a:noFill/>
            </a:ln>
            <a:effectLst>
              <a:outerShdw blurRad="71438" dist="28575" dir="2700000" algn="bl" rotWithShape="0">
                <a:srgbClr val="000000">
                  <a:alpha val="16470"/>
                </a:srgbClr>
              </a:outerShdw>
            </a:effectLst>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17" name="Google Shape;217;p7"/>
            <p:cNvSpPr/>
            <p:nvPr/>
          </p:nvSpPr>
          <p:spPr>
            <a:xfrm>
              <a:off x="1593000" y="2322575"/>
              <a:ext cx="690000" cy="642600"/>
            </a:xfrm>
            <a:prstGeom prst="rect">
              <a:avLst/>
            </a:prstGeom>
            <a:solidFill>
              <a:srgbClr val="1F887E"/>
            </a:solid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FFFF"/>
                </a:buClr>
                <a:buSzPts val="3500"/>
                <a:buFont typeface="Roboto Thin"/>
                <a:buNone/>
              </a:pPr>
              <a:r>
                <a:rPr lang="en-US" sz="3500" b="0" i="0" u="none" strike="noStrike" cap="none">
                  <a:solidFill>
                    <a:srgbClr val="FFFFFF"/>
                  </a:solidFill>
                  <a:latin typeface="Roboto Thin"/>
                  <a:ea typeface="Roboto Thin"/>
                  <a:cs typeface="Roboto Thin"/>
                  <a:sym typeface="Roboto Thin"/>
                </a:rPr>
                <a:t>02</a:t>
              </a:r>
              <a:endParaRPr sz="3500" b="0" i="0" u="none" strike="noStrike" cap="none">
                <a:solidFill>
                  <a:srgbClr val="FFFFFF"/>
                </a:solidFill>
                <a:latin typeface="Roboto Thin"/>
                <a:ea typeface="Roboto Thin"/>
                <a:cs typeface="Roboto Thin"/>
                <a:sym typeface="Roboto Thin"/>
              </a:endParaRPr>
            </a:p>
          </p:txBody>
        </p:sp>
        <p:sp>
          <p:nvSpPr>
            <p:cNvPr id="218" name="Google Shape;218;p7"/>
            <p:cNvSpPr/>
            <p:nvPr/>
          </p:nvSpPr>
          <p:spPr>
            <a:xfrm>
              <a:off x="4387850" y="2323750"/>
              <a:ext cx="2971200" cy="642300"/>
            </a:xfrm>
            <a:prstGeom prst="rect">
              <a:avLst/>
            </a:prstGeom>
            <a:noFill/>
            <a:ln>
              <a:noFill/>
            </a:ln>
          </p:spPr>
          <p:txBody>
            <a:bodyPr spcFirstLastPara="1" wrap="square" lIns="121900" tIns="121900" rIns="121900" bIns="121900" anchor="ctr" anchorCtr="0">
              <a:noAutofit/>
            </a:bodyPr>
            <a:lstStyle/>
            <a:p>
              <a:pPr marL="609600" marR="0" lvl="0" indent="-374650" algn="l" rtl="0">
                <a:lnSpc>
                  <a:spcPct val="115000"/>
                </a:lnSpc>
                <a:spcBef>
                  <a:spcPts val="0"/>
                </a:spcBef>
                <a:spcAft>
                  <a:spcPts val="0"/>
                </a:spcAft>
                <a:buClr>
                  <a:srgbClr val="1B786E"/>
                </a:buClr>
                <a:buSzPts val="1100"/>
                <a:buFont typeface="Roboto"/>
                <a:buChar char="●"/>
              </a:pPr>
              <a:r>
                <a:rPr lang="en-US" sz="1100" b="0" i="0" u="none" strike="noStrike" cap="none">
                  <a:solidFill>
                    <a:srgbClr val="1B786E"/>
                  </a:solidFill>
                  <a:latin typeface="Roboto"/>
                  <a:ea typeface="Roboto"/>
                  <a:cs typeface="Roboto"/>
                  <a:sym typeface="Roboto"/>
                </a:rPr>
                <a:t>Useful for forecasting long term trends</a:t>
              </a:r>
              <a:endParaRPr sz="1100" b="0" i="0" u="none" strike="noStrike" cap="none">
                <a:solidFill>
                  <a:srgbClr val="1B786E"/>
                </a:solidFill>
                <a:latin typeface="Roboto"/>
                <a:ea typeface="Roboto"/>
                <a:cs typeface="Roboto"/>
                <a:sym typeface="Roboto"/>
              </a:endParaRPr>
            </a:p>
            <a:p>
              <a:pPr marL="609600" marR="0" lvl="0" indent="-374650" algn="l" rtl="0">
                <a:lnSpc>
                  <a:spcPct val="115000"/>
                </a:lnSpc>
                <a:spcBef>
                  <a:spcPts val="0"/>
                </a:spcBef>
                <a:spcAft>
                  <a:spcPts val="0"/>
                </a:spcAft>
                <a:buClr>
                  <a:srgbClr val="1B786E"/>
                </a:buClr>
                <a:buSzPts val="1100"/>
                <a:buFont typeface="Roboto"/>
                <a:buChar char="●"/>
              </a:pPr>
              <a:r>
                <a:rPr lang="en-US" sz="1100" b="0" i="0" u="none" strike="noStrike" cap="none">
                  <a:solidFill>
                    <a:srgbClr val="1B786E"/>
                  </a:solidFill>
                  <a:latin typeface="Roboto"/>
                  <a:ea typeface="Roboto"/>
                  <a:cs typeface="Roboto"/>
                  <a:sym typeface="Roboto"/>
                </a:rPr>
                <a:t>Builds average based on previous data points to help create interpolations</a:t>
              </a:r>
              <a:endParaRPr sz="1100" b="0" i="0" u="none" strike="noStrike" cap="none">
                <a:solidFill>
                  <a:srgbClr val="1B786E"/>
                </a:solidFill>
                <a:latin typeface="Roboto"/>
                <a:ea typeface="Roboto"/>
                <a:cs typeface="Roboto"/>
                <a:sym typeface="Roboto"/>
              </a:endParaRPr>
            </a:p>
          </p:txBody>
        </p:sp>
      </p:grpSp>
      <p:grpSp>
        <p:nvGrpSpPr>
          <p:cNvPr id="219" name="Google Shape;219;p7"/>
          <p:cNvGrpSpPr/>
          <p:nvPr/>
        </p:nvGrpSpPr>
        <p:grpSpPr>
          <a:xfrm>
            <a:off x="5011571" y="1977672"/>
            <a:ext cx="6691998" cy="857978"/>
            <a:chOff x="1593000" y="2322567"/>
            <a:chExt cx="5957975" cy="643501"/>
          </a:xfrm>
        </p:grpSpPr>
        <p:sp>
          <p:nvSpPr>
            <p:cNvPr id="220" name="Google Shape;220;p7"/>
            <p:cNvSpPr/>
            <p:nvPr/>
          </p:nvSpPr>
          <p:spPr>
            <a:xfrm>
              <a:off x="3728375" y="2322568"/>
              <a:ext cx="3822600" cy="643500"/>
            </a:xfrm>
            <a:prstGeom prst="rect">
              <a:avLst/>
            </a:prstGeom>
            <a:solidFill>
              <a:srgbClr val="EEEEE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21" name="Google Shape;221;p7"/>
            <p:cNvSpPr/>
            <p:nvPr/>
          </p:nvSpPr>
          <p:spPr>
            <a:xfrm flipH="1">
              <a:off x="2283025" y="2322575"/>
              <a:ext cx="1844400" cy="642600"/>
            </a:xfrm>
            <a:prstGeom prst="rect">
              <a:avLst/>
            </a:prstGeom>
            <a:solidFill>
              <a:srgbClr val="1B786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22" name="Google Shape;222;p7"/>
            <p:cNvSpPr/>
            <p:nvPr/>
          </p:nvSpPr>
          <p:spPr>
            <a:xfrm rot="-5400000">
              <a:off x="3501574" y="1934671"/>
              <a:ext cx="643356" cy="1419149"/>
            </a:xfrm>
            <a:prstGeom prst="flowChartOffpageConnector">
              <a:avLst/>
            </a:prstGeom>
            <a:solidFill>
              <a:srgbClr val="1B786E"/>
            </a:solidFill>
            <a:ln>
              <a:noFill/>
            </a:ln>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23" name="Google Shape;223;p7"/>
            <p:cNvSpPr/>
            <p:nvPr/>
          </p:nvSpPr>
          <p:spPr>
            <a:xfrm>
              <a:off x="2342625" y="2399951"/>
              <a:ext cx="1940700" cy="495900"/>
            </a:xfrm>
            <a:prstGeom prst="rect">
              <a:avLst/>
            </a:prstGeom>
            <a:noFill/>
            <a:ln>
              <a:noFill/>
            </a:ln>
          </p:spPr>
          <p:txBody>
            <a:bodyPr spcFirstLastPara="1" wrap="square" lIns="121900" tIns="121900" rIns="121900" bIns="121900" anchor="ctr" anchorCtr="0">
              <a:noAutofit/>
            </a:bodyPr>
            <a:lstStyle/>
            <a:p>
              <a:pPr marL="0" marR="0" lvl="0" indent="0" algn="l" rtl="0">
                <a:lnSpc>
                  <a:spcPct val="115000"/>
                </a:lnSpc>
                <a:spcBef>
                  <a:spcPts val="0"/>
                </a:spcBef>
                <a:spcAft>
                  <a:spcPts val="0"/>
                </a:spcAft>
                <a:buClr>
                  <a:srgbClr val="FFFFFF"/>
                </a:buClr>
                <a:buSzPts val="1300"/>
                <a:buFont typeface="Roboto Medium"/>
                <a:buNone/>
              </a:pPr>
              <a:r>
                <a:rPr lang="en-US" sz="1300" b="0" i="0" u="none" strike="noStrike" cap="none">
                  <a:solidFill>
                    <a:srgbClr val="FFFFFF"/>
                  </a:solidFill>
                  <a:latin typeface="Roboto Medium"/>
                  <a:ea typeface="Roboto Medium"/>
                  <a:cs typeface="Roboto Medium"/>
                  <a:sym typeface="Roboto Medium"/>
                </a:rPr>
                <a:t>Linear / Multivariable Regression</a:t>
              </a:r>
              <a:endParaRPr sz="1300" b="0" i="0" u="none" strike="noStrike" cap="none">
                <a:solidFill>
                  <a:srgbClr val="FFFFFF"/>
                </a:solidFill>
                <a:latin typeface="Roboto"/>
                <a:ea typeface="Roboto"/>
                <a:cs typeface="Roboto"/>
                <a:sym typeface="Roboto"/>
              </a:endParaRPr>
            </a:p>
          </p:txBody>
        </p:sp>
        <p:sp>
          <p:nvSpPr>
            <p:cNvPr id="224" name="Google Shape;224;p7"/>
            <p:cNvSpPr/>
            <p:nvPr/>
          </p:nvSpPr>
          <p:spPr>
            <a:xfrm>
              <a:off x="1593000" y="2322568"/>
              <a:ext cx="690000" cy="642300"/>
            </a:xfrm>
            <a:prstGeom prst="rect">
              <a:avLst/>
            </a:prstGeom>
            <a:solidFill>
              <a:srgbClr val="1D7E74"/>
            </a:solidFill>
            <a:ln>
              <a:noFill/>
            </a:ln>
            <a:effectLst>
              <a:outerShdw blurRad="71438" dist="28575" dir="2700000" algn="bl" rotWithShape="0">
                <a:srgbClr val="000000">
                  <a:alpha val="16470"/>
                </a:srgbClr>
              </a:outerShdw>
            </a:effectLst>
          </p:spPr>
          <p:txBody>
            <a:bodyPr spcFirstLastPara="1" wrap="square" lIns="121900" tIns="121900" rIns="121900" bIns="121900" anchor="ctr" anchorCtr="0">
              <a:noAutofit/>
            </a:bodyPr>
            <a:lstStyle/>
            <a:p>
              <a:pPr marL="0" marR="0" lvl="0" indent="0" algn="l" rtl="0">
                <a:lnSpc>
                  <a:spcPct val="100000"/>
                </a:lnSpc>
                <a:spcBef>
                  <a:spcPts val="0"/>
                </a:spcBef>
                <a:spcAft>
                  <a:spcPts val="0"/>
                </a:spcAft>
                <a:buClr>
                  <a:schemeClr val="dk1"/>
                </a:buClr>
                <a:buSzPts val="1800"/>
                <a:buFont typeface="Calibri"/>
                <a:buNone/>
              </a:pPr>
              <a:endParaRPr sz="1800" b="0" i="0" u="none" strike="noStrike" cap="none">
                <a:solidFill>
                  <a:schemeClr val="dk1"/>
                </a:solidFill>
                <a:latin typeface="Calibri"/>
                <a:ea typeface="Calibri"/>
                <a:cs typeface="Calibri"/>
                <a:sym typeface="Calibri"/>
              </a:endParaRPr>
            </a:p>
          </p:txBody>
        </p:sp>
        <p:sp>
          <p:nvSpPr>
            <p:cNvPr id="225" name="Google Shape;225;p7"/>
            <p:cNvSpPr/>
            <p:nvPr/>
          </p:nvSpPr>
          <p:spPr>
            <a:xfrm>
              <a:off x="1593000" y="2322575"/>
              <a:ext cx="690000" cy="642600"/>
            </a:xfrm>
            <a:prstGeom prst="rect">
              <a:avLst/>
            </a:prstGeom>
            <a:solidFill>
              <a:srgbClr val="1F887E"/>
            </a:solidFill>
            <a:ln>
              <a:noFill/>
            </a:ln>
          </p:spPr>
          <p:txBody>
            <a:bodyPr spcFirstLastPara="1" wrap="square" lIns="121900" tIns="121900" rIns="121900" bIns="121900" anchor="ctr" anchorCtr="0">
              <a:noAutofit/>
            </a:bodyPr>
            <a:lstStyle/>
            <a:p>
              <a:pPr marL="0" marR="0" lvl="0" indent="0" algn="ctr" rtl="0">
                <a:lnSpc>
                  <a:spcPct val="100000"/>
                </a:lnSpc>
                <a:spcBef>
                  <a:spcPts val="0"/>
                </a:spcBef>
                <a:spcAft>
                  <a:spcPts val="0"/>
                </a:spcAft>
                <a:buClr>
                  <a:srgbClr val="FFFFFF"/>
                </a:buClr>
                <a:buSzPts val="3500"/>
                <a:buFont typeface="Roboto Thin"/>
                <a:buNone/>
              </a:pPr>
              <a:r>
                <a:rPr lang="en-US" sz="3500" b="0" i="0" u="none" strike="noStrike" cap="none">
                  <a:solidFill>
                    <a:srgbClr val="FFFFFF"/>
                  </a:solidFill>
                  <a:latin typeface="Roboto Thin"/>
                  <a:ea typeface="Roboto Thin"/>
                  <a:cs typeface="Roboto Thin"/>
                  <a:sym typeface="Roboto Thin"/>
                </a:rPr>
                <a:t>01</a:t>
              </a:r>
              <a:endParaRPr sz="3500" b="0" i="0" u="none" strike="noStrike" cap="none">
                <a:solidFill>
                  <a:srgbClr val="FFFFFF"/>
                </a:solidFill>
                <a:latin typeface="Roboto Thin"/>
                <a:ea typeface="Roboto Thin"/>
                <a:cs typeface="Roboto Thin"/>
                <a:sym typeface="Roboto Thin"/>
              </a:endParaRPr>
            </a:p>
          </p:txBody>
        </p:sp>
        <p:sp>
          <p:nvSpPr>
            <p:cNvPr id="226" name="Google Shape;226;p7"/>
            <p:cNvSpPr/>
            <p:nvPr/>
          </p:nvSpPr>
          <p:spPr>
            <a:xfrm>
              <a:off x="4387850" y="2323750"/>
              <a:ext cx="2971200" cy="642300"/>
            </a:xfrm>
            <a:prstGeom prst="rect">
              <a:avLst/>
            </a:prstGeom>
            <a:noFill/>
            <a:ln>
              <a:noFill/>
            </a:ln>
          </p:spPr>
          <p:txBody>
            <a:bodyPr spcFirstLastPara="1" wrap="square" lIns="121900" tIns="121900" rIns="121900" bIns="121900" anchor="ctr" anchorCtr="0">
              <a:noAutofit/>
            </a:bodyPr>
            <a:lstStyle/>
            <a:p>
              <a:pPr marL="609600" marR="0" lvl="0" indent="-374650" algn="l" rtl="0">
                <a:lnSpc>
                  <a:spcPct val="115000"/>
                </a:lnSpc>
                <a:spcBef>
                  <a:spcPts val="0"/>
                </a:spcBef>
                <a:spcAft>
                  <a:spcPts val="0"/>
                </a:spcAft>
                <a:buClr>
                  <a:srgbClr val="1B786E"/>
                </a:buClr>
                <a:buSzPts val="1100"/>
                <a:buFont typeface="Roboto"/>
                <a:buChar char="●"/>
              </a:pPr>
              <a:r>
                <a:rPr lang="en-US" sz="1100" b="0" i="0" u="none" strike="noStrike" cap="none">
                  <a:solidFill>
                    <a:srgbClr val="1B786E"/>
                  </a:solidFill>
                  <a:latin typeface="Roboto"/>
                  <a:ea typeface="Roboto"/>
                  <a:cs typeface="Roboto"/>
                  <a:sym typeface="Roboto"/>
                </a:rPr>
                <a:t>Determines the relationship between linearly related variables</a:t>
              </a:r>
              <a:endParaRPr sz="1100" b="0" i="0" u="none" strike="noStrike" cap="none">
                <a:solidFill>
                  <a:srgbClr val="1B786E"/>
                </a:solidFill>
                <a:latin typeface="Roboto"/>
                <a:ea typeface="Roboto"/>
                <a:cs typeface="Roboto"/>
                <a:sym typeface="Roboto"/>
              </a:endParaRPr>
            </a:p>
            <a:p>
              <a:pPr marL="609600" marR="0" lvl="0" indent="-374650" algn="l" rtl="0">
                <a:lnSpc>
                  <a:spcPct val="115000"/>
                </a:lnSpc>
                <a:spcBef>
                  <a:spcPts val="0"/>
                </a:spcBef>
                <a:spcAft>
                  <a:spcPts val="0"/>
                </a:spcAft>
                <a:buClr>
                  <a:srgbClr val="1B786E"/>
                </a:buClr>
                <a:buSzPts val="1100"/>
                <a:buFont typeface="Roboto"/>
                <a:buChar char="●"/>
              </a:pPr>
              <a:r>
                <a:rPr lang="en-US" sz="1100" b="0" i="0" u="none" strike="noStrike" cap="none">
                  <a:solidFill>
                    <a:srgbClr val="1B786E"/>
                  </a:solidFill>
                  <a:latin typeface="Roboto"/>
                  <a:ea typeface="Roboto"/>
                  <a:cs typeface="Roboto"/>
                  <a:sym typeface="Roboto"/>
                </a:rPr>
                <a:t>Residuals determine the validity of assumptions</a:t>
              </a:r>
              <a:endParaRPr sz="1100" b="0" i="0" u="none" strike="noStrike" cap="none">
                <a:solidFill>
                  <a:srgbClr val="1B786E"/>
                </a:solidFill>
                <a:latin typeface="Roboto"/>
                <a:ea typeface="Roboto"/>
                <a:cs typeface="Roboto"/>
                <a:sym typeface="Roboto"/>
              </a:endParaRPr>
            </a:p>
          </p:txBody>
        </p:sp>
      </p:grpSp>
      <p:pic>
        <p:nvPicPr>
          <p:cNvPr id="227" name="Google Shape;227;p7"/>
          <p:cNvPicPr preferRelativeResize="0"/>
          <p:nvPr/>
        </p:nvPicPr>
        <p:blipFill rotWithShape="1">
          <a:blip r:embed="rId3">
            <a:alphaModFix/>
          </a:blip>
          <a:srcRect/>
          <a:stretch/>
        </p:blipFill>
        <p:spPr>
          <a:xfrm>
            <a:off x="10267675" y="342375"/>
            <a:ext cx="1435899" cy="1435899"/>
          </a:xfrm>
          <a:prstGeom prst="rect">
            <a:avLst/>
          </a:prstGeom>
          <a:noFill/>
          <a:ln>
            <a:noFill/>
          </a:ln>
        </p:spPr>
      </p:pic>
      <p:sp>
        <p:nvSpPr>
          <p:cNvPr id="228" name="Google Shape;228;p7"/>
          <p:cNvSpPr txBox="1"/>
          <p:nvPr/>
        </p:nvSpPr>
        <p:spPr>
          <a:xfrm>
            <a:off x="1327827" y="1637050"/>
            <a:ext cx="2126700" cy="5715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200"/>
              <a:buFont typeface="Calibri"/>
              <a:buNone/>
            </a:pPr>
            <a:r>
              <a:rPr lang="en-US" sz="2200" b="1" i="0" u="none" strike="noStrike" cap="none">
                <a:solidFill>
                  <a:schemeClr val="dk1"/>
                </a:solidFill>
                <a:latin typeface="Calibri"/>
                <a:ea typeface="Calibri"/>
                <a:cs typeface="Calibri"/>
                <a:sym typeface="Calibri"/>
              </a:rPr>
              <a:t>Datasets</a:t>
            </a:r>
            <a:endParaRPr sz="2200" b="1" i="0" u="none" strike="noStrike" cap="none">
              <a:solidFill>
                <a:schemeClr val="dk1"/>
              </a:solidFill>
              <a:latin typeface="Calibri"/>
              <a:ea typeface="Calibri"/>
              <a:cs typeface="Calibri"/>
              <a:sym typeface="Calibri"/>
            </a:endParaRPr>
          </a:p>
        </p:txBody>
      </p:sp>
      <p:sp>
        <p:nvSpPr>
          <p:cNvPr id="229" name="Google Shape;229;p7"/>
          <p:cNvSpPr txBox="1"/>
          <p:nvPr/>
        </p:nvSpPr>
        <p:spPr>
          <a:xfrm>
            <a:off x="6663775" y="1391000"/>
            <a:ext cx="3387600" cy="4986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SzPts val="2200"/>
              <a:buFont typeface="Calibri"/>
              <a:buNone/>
            </a:pPr>
            <a:r>
              <a:rPr lang="en-US" sz="2200" b="1" i="0" u="none" strike="noStrike" cap="none">
                <a:solidFill>
                  <a:schemeClr val="dk1"/>
                </a:solidFill>
                <a:latin typeface="Calibri"/>
                <a:ea typeface="Calibri"/>
                <a:cs typeface="Calibri"/>
                <a:sym typeface="Calibri"/>
              </a:rPr>
              <a:t>Analytics and Algorithms</a:t>
            </a:r>
            <a:endParaRPr sz="2200" b="1" i="0" u="none" strike="noStrike" cap="none">
              <a:solidFill>
                <a:schemeClr val="dk1"/>
              </a:solidFill>
              <a:latin typeface="Calibri"/>
              <a:ea typeface="Calibri"/>
              <a:cs typeface="Calibri"/>
              <a:sym typeface="Calibri"/>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233"/>
        <p:cNvGrpSpPr/>
        <p:nvPr/>
      </p:nvGrpSpPr>
      <p:grpSpPr>
        <a:xfrm>
          <a:off x="0" y="0"/>
          <a:ext cx="0" cy="0"/>
          <a:chOff x="0" y="0"/>
          <a:chExt cx="0" cy="0"/>
        </a:xfrm>
      </p:grpSpPr>
      <p:pic>
        <p:nvPicPr>
          <p:cNvPr id="234" name="Google Shape;234;p8"/>
          <p:cNvPicPr preferRelativeResize="0"/>
          <p:nvPr/>
        </p:nvPicPr>
        <p:blipFill>
          <a:blip r:embed="rId3">
            <a:alphaModFix/>
          </a:blip>
          <a:stretch>
            <a:fillRect/>
          </a:stretch>
        </p:blipFill>
        <p:spPr>
          <a:xfrm>
            <a:off x="199975" y="1039987"/>
            <a:ext cx="9658249" cy="5713163"/>
          </a:xfrm>
          <a:prstGeom prst="rect">
            <a:avLst/>
          </a:prstGeom>
          <a:noFill/>
          <a:ln>
            <a:noFill/>
          </a:ln>
        </p:spPr>
      </p:pic>
      <p:sp>
        <p:nvSpPr>
          <p:cNvPr id="235" name="Google Shape;235;p8"/>
          <p:cNvSpPr txBox="1">
            <a:spLocks noGrp="1"/>
          </p:cNvSpPr>
          <p:nvPr>
            <p:ph type="title"/>
          </p:nvPr>
        </p:nvSpPr>
        <p:spPr>
          <a:xfrm>
            <a:off x="112150" y="-196650"/>
            <a:ext cx="10007700" cy="1272900"/>
          </a:xfrm>
          <a:prstGeom prst="rect">
            <a:avLst/>
          </a:prstGeom>
          <a:noFill/>
          <a:ln>
            <a:noFill/>
          </a:ln>
        </p:spPr>
        <p:txBody>
          <a:bodyPr spcFirstLastPara="1" wrap="square" lIns="45700" tIns="45700" rIns="45700" bIns="45700" anchor="ctr" anchorCtr="0">
            <a:noAutofit/>
          </a:bodyPr>
          <a:lstStyle/>
          <a:p>
            <a:pPr marL="0" lvl="0" indent="0" algn="l" rtl="0">
              <a:lnSpc>
                <a:spcPct val="90000"/>
              </a:lnSpc>
              <a:spcBef>
                <a:spcPts val="0"/>
              </a:spcBef>
              <a:spcAft>
                <a:spcPts val="0"/>
              </a:spcAft>
              <a:buClr>
                <a:srgbClr val="000000"/>
              </a:buClr>
              <a:buSzPts val="1800"/>
              <a:buFont typeface="Arial"/>
              <a:buNone/>
            </a:pPr>
            <a:r>
              <a:rPr lang="en-US" sz="4400">
                <a:solidFill>
                  <a:srgbClr val="FFFFFF"/>
                </a:solidFill>
              </a:rPr>
              <a:t>Visualizations</a:t>
            </a:r>
            <a:endParaRPr sz="4400">
              <a:solidFill>
                <a:srgbClr val="FFFFFF"/>
              </a:solidFill>
            </a:endParaRPr>
          </a:p>
        </p:txBody>
      </p:sp>
      <p:pic>
        <p:nvPicPr>
          <p:cNvPr id="236" name="Google Shape;236;p8"/>
          <p:cNvPicPr preferRelativeResize="0"/>
          <p:nvPr/>
        </p:nvPicPr>
        <p:blipFill rotWithShape="1">
          <a:blip r:embed="rId4">
            <a:alphaModFix/>
          </a:blip>
          <a:srcRect/>
          <a:stretch/>
        </p:blipFill>
        <p:spPr>
          <a:xfrm>
            <a:off x="6938724" y="530899"/>
            <a:ext cx="5102026" cy="1885750"/>
          </a:xfrm>
          <a:prstGeom prst="rect">
            <a:avLst/>
          </a:prstGeom>
          <a:noFill/>
          <a:ln>
            <a:noFill/>
          </a:ln>
        </p:spPr>
      </p:pic>
      <p:pic>
        <p:nvPicPr>
          <p:cNvPr id="237" name="Google Shape;237;p8"/>
          <p:cNvPicPr preferRelativeResize="0"/>
          <p:nvPr/>
        </p:nvPicPr>
        <p:blipFill rotWithShape="1">
          <a:blip r:embed="rId5">
            <a:alphaModFix/>
          </a:blip>
          <a:srcRect/>
          <a:stretch/>
        </p:blipFill>
        <p:spPr>
          <a:xfrm>
            <a:off x="8976660" y="3422175"/>
            <a:ext cx="3064090" cy="1272900"/>
          </a:xfrm>
          <a:prstGeom prst="rect">
            <a:avLst/>
          </a:prstGeom>
          <a:noFill/>
          <a:ln>
            <a:noFill/>
          </a:ln>
        </p:spPr>
      </p:pic>
      <p:sp>
        <p:nvSpPr>
          <p:cNvPr id="238" name="Google Shape;238;p8"/>
          <p:cNvSpPr txBox="1"/>
          <p:nvPr/>
        </p:nvSpPr>
        <p:spPr>
          <a:xfrm>
            <a:off x="9255425" y="3034875"/>
            <a:ext cx="3000000" cy="387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alibri"/>
                <a:ea typeface="Calibri"/>
                <a:cs typeface="Calibri"/>
                <a:sym typeface="Calibri"/>
              </a:rPr>
              <a:t>Table of Histogram Values</a:t>
            </a:r>
            <a:endParaRPr sz="1600" b="0" i="0" u="none" strike="noStrike" cap="none">
              <a:solidFill>
                <a:schemeClr val="dk1"/>
              </a:solidFill>
              <a:latin typeface="Calibri"/>
              <a:ea typeface="Calibri"/>
              <a:cs typeface="Calibri"/>
              <a:sym typeface="Calibri"/>
            </a:endParaRPr>
          </a:p>
        </p:txBody>
      </p:sp>
      <p:sp>
        <p:nvSpPr>
          <p:cNvPr id="239" name="Google Shape;239;p8"/>
          <p:cNvSpPr txBox="1"/>
          <p:nvPr/>
        </p:nvSpPr>
        <p:spPr>
          <a:xfrm>
            <a:off x="7511338" y="143600"/>
            <a:ext cx="4529400" cy="387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b="0" i="0" u="none" strike="noStrike" cap="none">
                <a:solidFill>
                  <a:schemeClr val="dk1"/>
                </a:solidFill>
                <a:latin typeface="Calibri"/>
                <a:ea typeface="Calibri"/>
                <a:cs typeface="Calibri"/>
                <a:sym typeface="Calibri"/>
              </a:rPr>
              <a:t>Agency, Factory, Ingen Days Class Conversions</a:t>
            </a:r>
            <a:endParaRPr sz="1600" b="0" i="0" u="none" strike="noStrike" cap="none">
              <a:solidFill>
                <a:schemeClr val="dk1"/>
              </a:solidFill>
              <a:latin typeface="Calibri"/>
              <a:ea typeface="Calibri"/>
              <a:cs typeface="Calibri"/>
              <a:sym typeface="Calibri"/>
            </a:endParaRPr>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3C47D"/>
        </a:solidFill>
        <a:effectLst/>
      </p:bgPr>
    </p:bg>
    <p:spTree>
      <p:nvGrpSpPr>
        <p:cNvPr id="1" name="Shape 243"/>
        <p:cNvGrpSpPr/>
        <p:nvPr/>
      </p:nvGrpSpPr>
      <p:grpSpPr>
        <a:xfrm>
          <a:off x="0" y="0"/>
          <a:ext cx="0" cy="0"/>
          <a:chOff x="0" y="0"/>
          <a:chExt cx="0" cy="0"/>
        </a:xfrm>
      </p:grpSpPr>
      <p:sp>
        <p:nvSpPr>
          <p:cNvPr id="244" name="Google Shape;244;p10"/>
          <p:cNvSpPr txBox="1">
            <a:spLocks noGrp="1"/>
          </p:cNvSpPr>
          <p:nvPr>
            <p:ph type="title"/>
          </p:nvPr>
        </p:nvSpPr>
        <p:spPr>
          <a:xfrm>
            <a:off x="1092150" y="626117"/>
            <a:ext cx="10007700" cy="1272900"/>
          </a:xfrm>
          <a:prstGeom prst="rect">
            <a:avLst/>
          </a:prstGeom>
          <a:noFill/>
          <a:ln>
            <a:noFill/>
          </a:ln>
        </p:spPr>
        <p:txBody>
          <a:bodyPr spcFirstLastPara="1" wrap="square" lIns="121900" tIns="121900" rIns="121900" bIns="121900" anchor="t" anchorCtr="0">
            <a:noAutofit/>
          </a:bodyPr>
          <a:lstStyle/>
          <a:p>
            <a:pPr marL="0" lvl="0" indent="0" algn="l" rtl="0">
              <a:lnSpc>
                <a:spcPct val="90000"/>
              </a:lnSpc>
              <a:spcBef>
                <a:spcPts val="0"/>
              </a:spcBef>
              <a:spcAft>
                <a:spcPts val="0"/>
              </a:spcAft>
              <a:buClr>
                <a:schemeClr val="dk1"/>
              </a:buClr>
              <a:buSzPts val="4000"/>
              <a:buFont typeface="Calibri"/>
              <a:buNone/>
            </a:pPr>
            <a:r>
              <a:rPr lang="en-US">
                <a:solidFill>
                  <a:srgbClr val="FFFFFF"/>
                </a:solidFill>
              </a:rPr>
              <a:t>Correlation and Regression Summary</a:t>
            </a:r>
            <a:endParaRPr>
              <a:solidFill>
                <a:srgbClr val="FFFFFF"/>
              </a:solidFill>
            </a:endParaRPr>
          </a:p>
        </p:txBody>
      </p:sp>
      <p:graphicFrame>
        <p:nvGraphicFramePr>
          <p:cNvPr id="245" name="Google Shape;245;p10"/>
          <p:cNvGraphicFramePr/>
          <p:nvPr/>
        </p:nvGraphicFramePr>
        <p:xfrm>
          <a:off x="1092153" y="2335541"/>
          <a:ext cx="3518900" cy="3354035"/>
        </p:xfrm>
        <a:graphic>
          <a:graphicData uri="http://schemas.openxmlformats.org/drawingml/2006/table">
            <a:tbl>
              <a:tblPr>
                <a:noFill/>
                <a:tableStyleId>{3E42C97B-D63B-41CA-B02F-05B2C260E99A}</a:tableStyleId>
              </a:tblPr>
              <a:tblGrid>
                <a:gridCol w="1744825">
                  <a:extLst>
                    <a:ext uri="{9D8B030D-6E8A-4147-A177-3AD203B41FA5}">
                      <a16:colId xmlns:a16="http://schemas.microsoft.com/office/drawing/2014/main" val="20000"/>
                    </a:ext>
                  </a:extLst>
                </a:gridCol>
                <a:gridCol w="1774075">
                  <a:extLst>
                    <a:ext uri="{9D8B030D-6E8A-4147-A177-3AD203B41FA5}">
                      <a16:colId xmlns:a16="http://schemas.microsoft.com/office/drawing/2014/main" val="20001"/>
                    </a:ext>
                  </a:extLst>
                </a:gridCol>
              </a:tblGrid>
              <a:tr h="554075">
                <a:tc>
                  <a:txBody>
                    <a:bodyPr/>
                    <a:lstStyle/>
                    <a:p>
                      <a:pPr marL="0" marR="0" lvl="0" indent="0" algn="l" rtl="0">
                        <a:lnSpc>
                          <a:spcPct val="100000"/>
                        </a:lnSpc>
                        <a:spcBef>
                          <a:spcPts val="0"/>
                        </a:spcBef>
                        <a:spcAft>
                          <a:spcPts val="0"/>
                        </a:spcAft>
                        <a:buClr>
                          <a:schemeClr val="dk1"/>
                        </a:buClr>
                        <a:buSzPts val="1200"/>
                        <a:buFont typeface="Calibri"/>
                        <a:buNone/>
                      </a:pPr>
                      <a:r>
                        <a:rPr lang="en-US" sz="1200" b="1" u="none" strike="noStrike" cap="none"/>
                        <a:t>Gas Prices and Total Covid</a:t>
                      </a:r>
                      <a:endParaRPr sz="1200" b="1"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Clr>
                          <a:schemeClr val="dk1"/>
                        </a:buClr>
                        <a:buSzPts val="1200"/>
                        <a:buFont typeface="Calibri"/>
                        <a:buNone/>
                      </a:pPr>
                      <a:r>
                        <a:rPr lang="en-US" sz="1200" u="none" strike="noStrike" cap="none"/>
                        <a:t>Strong Negative, </a:t>
                      </a:r>
                      <a:endParaRPr sz="1200" u="none" strike="noStrike" cap="none"/>
                    </a:p>
                    <a:p>
                      <a:pPr marL="0" marR="0" lvl="0" indent="0" algn="l" rtl="0">
                        <a:lnSpc>
                          <a:spcPct val="100000"/>
                        </a:lnSpc>
                        <a:spcBef>
                          <a:spcPts val="0"/>
                        </a:spcBef>
                        <a:spcAft>
                          <a:spcPts val="0"/>
                        </a:spcAft>
                        <a:buClr>
                          <a:schemeClr val="dk1"/>
                        </a:buClr>
                        <a:buSzPts val="1200"/>
                        <a:buFont typeface="Calibri"/>
                        <a:buNone/>
                      </a:pPr>
                      <a:r>
                        <a:rPr lang="en-US" sz="1200" u="none" strike="noStrike" cap="none"/>
                        <a:t>R=-0.42</a:t>
                      </a:r>
                      <a:endParaRPr sz="1200"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06666"/>
                    </a:solidFill>
                  </a:tcPr>
                </a:tc>
                <a:extLst>
                  <a:ext uri="{0D108BD9-81ED-4DB2-BD59-A6C34878D82A}">
                    <a16:rowId xmlns:a16="http://schemas.microsoft.com/office/drawing/2014/main" val="10000"/>
                  </a:ext>
                </a:extLst>
              </a:tr>
              <a:tr h="492325">
                <a:tc>
                  <a:txBody>
                    <a:bodyPr/>
                    <a:lstStyle/>
                    <a:p>
                      <a:pPr marL="0" marR="0" lvl="0" indent="0" algn="l" rtl="0">
                        <a:lnSpc>
                          <a:spcPct val="100000"/>
                        </a:lnSpc>
                        <a:spcBef>
                          <a:spcPts val="0"/>
                        </a:spcBef>
                        <a:spcAft>
                          <a:spcPts val="0"/>
                        </a:spcAft>
                        <a:buClr>
                          <a:schemeClr val="dk1"/>
                        </a:buClr>
                        <a:buSzPts val="1200"/>
                        <a:buFont typeface="Calibri"/>
                        <a:buNone/>
                      </a:pPr>
                      <a:r>
                        <a:rPr lang="en-US" sz="1200" b="1" u="none" strike="noStrike" cap="none"/>
                        <a:t>Release Date and New Covid Deaths</a:t>
                      </a:r>
                      <a:endParaRPr sz="1200" b="1"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Clr>
                          <a:schemeClr val="dk1"/>
                        </a:buClr>
                        <a:buSzPts val="1200"/>
                        <a:buFont typeface="Calibri"/>
                        <a:buNone/>
                      </a:pPr>
                      <a:r>
                        <a:rPr lang="en-US" sz="1200" u="none" strike="noStrike" cap="none"/>
                        <a:t>Negative, </a:t>
                      </a:r>
                      <a:endParaRPr sz="1200" u="none" strike="noStrike" cap="none"/>
                    </a:p>
                    <a:p>
                      <a:pPr marL="0" marR="0" lvl="0" indent="0" algn="l" rtl="0">
                        <a:lnSpc>
                          <a:spcPct val="100000"/>
                        </a:lnSpc>
                        <a:spcBef>
                          <a:spcPts val="0"/>
                        </a:spcBef>
                        <a:spcAft>
                          <a:spcPts val="0"/>
                        </a:spcAft>
                        <a:buClr>
                          <a:schemeClr val="dk1"/>
                        </a:buClr>
                        <a:buSzPts val="1200"/>
                        <a:buFont typeface="Calibri"/>
                        <a:buNone/>
                      </a:pPr>
                      <a:r>
                        <a:rPr lang="en-US" sz="1200" u="none" strike="noStrike" cap="none"/>
                        <a:t>R=-0.35</a:t>
                      </a:r>
                      <a:endParaRPr sz="1200"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E06666"/>
                    </a:solidFill>
                  </a:tcPr>
                </a:tc>
                <a:extLst>
                  <a:ext uri="{0D108BD9-81ED-4DB2-BD59-A6C34878D82A}">
                    <a16:rowId xmlns:a16="http://schemas.microsoft.com/office/drawing/2014/main" val="10001"/>
                  </a:ext>
                </a:extLst>
              </a:tr>
              <a:tr h="563675">
                <a:tc>
                  <a:txBody>
                    <a:bodyPr/>
                    <a:lstStyle/>
                    <a:p>
                      <a:pPr marL="0" marR="0" lvl="0" indent="0" algn="l" rtl="0">
                        <a:lnSpc>
                          <a:spcPct val="100000"/>
                        </a:lnSpc>
                        <a:spcBef>
                          <a:spcPts val="0"/>
                        </a:spcBef>
                        <a:spcAft>
                          <a:spcPts val="0"/>
                        </a:spcAft>
                        <a:buClr>
                          <a:schemeClr val="dk1"/>
                        </a:buClr>
                        <a:buSzPts val="1200"/>
                        <a:buFont typeface="Calibri"/>
                        <a:buNone/>
                      </a:pPr>
                      <a:r>
                        <a:rPr lang="en-US" sz="1200" b="1" u="none" strike="noStrike" cap="none"/>
                        <a:t>Release Date and Total Covid Deaths</a:t>
                      </a:r>
                      <a:endParaRPr sz="1200" b="1"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Clr>
                          <a:schemeClr val="dk1"/>
                        </a:buClr>
                        <a:buSzPts val="1200"/>
                        <a:buFont typeface="Calibri"/>
                        <a:buNone/>
                      </a:pPr>
                      <a:r>
                        <a:rPr lang="en-US" sz="1200" u="none" strike="noStrike" cap="none"/>
                        <a:t>Strong Positive, </a:t>
                      </a:r>
                      <a:endParaRPr sz="1200" u="none" strike="noStrike" cap="none"/>
                    </a:p>
                    <a:p>
                      <a:pPr marL="0" marR="0" lvl="0" indent="0" algn="l" rtl="0">
                        <a:lnSpc>
                          <a:spcPct val="100000"/>
                        </a:lnSpc>
                        <a:spcBef>
                          <a:spcPts val="0"/>
                        </a:spcBef>
                        <a:spcAft>
                          <a:spcPts val="0"/>
                        </a:spcAft>
                        <a:buClr>
                          <a:schemeClr val="dk1"/>
                        </a:buClr>
                        <a:buSzPts val="1200"/>
                        <a:buFont typeface="Calibri"/>
                        <a:buNone/>
                      </a:pPr>
                      <a:r>
                        <a:rPr lang="en-US" sz="1200" u="none" strike="noStrike" cap="none"/>
                        <a:t>R=0.</a:t>
                      </a:r>
                      <a:r>
                        <a:rPr lang="en-US" sz="1200"/>
                        <a:t>83</a:t>
                      </a:r>
                      <a:endParaRPr sz="1200"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6D9EEB"/>
                    </a:solidFill>
                  </a:tcPr>
                </a:tc>
                <a:extLst>
                  <a:ext uri="{0D108BD9-81ED-4DB2-BD59-A6C34878D82A}">
                    <a16:rowId xmlns:a16="http://schemas.microsoft.com/office/drawing/2014/main" val="10002"/>
                  </a:ext>
                </a:extLst>
              </a:tr>
              <a:tr h="579525">
                <a:tc>
                  <a:txBody>
                    <a:bodyPr/>
                    <a:lstStyle/>
                    <a:p>
                      <a:pPr marL="0" marR="0" lvl="0" indent="0" algn="l" rtl="0">
                        <a:lnSpc>
                          <a:spcPct val="100000"/>
                        </a:lnSpc>
                        <a:spcBef>
                          <a:spcPts val="0"/>
                        </a:spcBef>
                        <a:spcAft>
                          <a:spcPts val="0"/>
                        </a:spcAft>
                        <a:buClr>
                          <a:schemeClr val="dk1"/>
                        </a:buClr>
                        <a:buSzPts val="1200"/>
                        <a:buFont typeface="Calibri"/>
                        <a:buNone/>
                      </a:pPr>
                      <a:r>
                        <a:rPr lang="en-US" sz="1200" b="1" u="none" strike="noStrike" cap="none"/>
                        <a:t>Precipitation, Snow and Release Date</a:t>
                      </a:r>
                      <a:endParaRPr sz="1200" b="1"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Clr>
                          <a:schemeClr val="dk1"/>
                        </a:buClr>
                        <a:buSzPts val="1200"/>
                        <a:buFont typeface="Calibri"/>
                        <a:buNone/>
                      </a:pPr>
                      <a:r>
                        <a:rPr lang="en-US" sz="1200" u="none" strike="noStrike" cap="none"/>
                        <a:t>No Correlation, </a:t>
                      </a:r>
                      <a:endParaRPr sz="1200" u="none" strike="noStrike" cap="none"/>
                    </a:p>
                    <a:p>
                      <a:pPr marL="0" marR="0" lvl="0" indent="0" algn="l" rtl="0">
                        <a:lnSpc>
                          <a:spcPct val="100000"/>
                        </a:lnSpc>
                        <a:spcBef>
                          <a:spcPts val="0"/>
                        </a:spcBef>
                        <a:spcAft>
                          <a:spcPts val="0"/>
                        </a:spcAft>
                        <a:buClr>
                          <a:schemeClr val="dk1"/>
                        </a:buClr>
                        <a:buSzPts val="1200"/>
                        <a:buFont typeface="Calibri"/>
                        <a:buNone/>
                      </a:pPr>
                      <a:r>
                        <a:rPr lang="en-US" sz="1200" u="none" strike="noStrike" cap="none"/>
                        <a:t>R=-0.07, 0.14</a:t>
                      </a:r>
                      <a:endParaRPr sz="1200"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CCCCCC"/>
                    </a:solidFill>
                  </a:tcPr>
                </a:tc>
                <a:extLst>
                  <a:ext uri="{0D108BD9-81ED-4DB2-BD59-A6C34878D82A}">
                    <a16:rowId xmlns:a16="http://schemas.microsoft.com/office/drawing/2014/main" val="10003"/>
                  </a:ext>
                </a:extLst>
              </a:tr>
              <a:tr h="554075">
                <a:tc>
                  <a:txBody>
                    <a:bodyPr/>
                    <a:lstStyle/>
                    <a:p>
                      <a:pPr marL="0" marR="0" lvl="0" indent="0" algn="l" rtl="0">
                        <a:lnSpc>
                          <a:spcPct val="100000"/>
                        </a:lnSpc>
                        <a:spcBef>
                          <a:spcPts val="0"/>
                        </a:spcBef>
                        <a:spcAft>
                          <a:spcPts val="0"/>
                        </a:spcAft>
                        <a:buNone/>
                      </a:pPr>
                      <a:r>
                        <a:rPr lang="en-US" sz="1200" b="1"/>
                        <a:t>Gas Prices and Release Date</a:t>
                      </a:r>
                      <a:endParaRPr sz="1200" b="1"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None/>
                      </a:pPr>
                      <a:r>
                        <a:rPr lang="en-US" sz="1200"/>
                        <a:t>No Correlation, </a:t>
                      </a:r>
                      <a:endParaRPr sz="1200"/>
                    </a:p>
                    <a:p>
                      <a:pPr marL="0" marR="0" lvl="0" indent="0" algn="l" rtl="0">
                        <a:lnSpc>
                          <a:spcPct val="100000"/>
                        </a:lnSpc>
                        <a:spcBef>
                          <a:spcPts val="0"/>
                        </a:spcBef>
                        <a:spcAft>
                          <a:spcPts val="0"/>
                        </a:spcAft>
                        <a:buNone/>
                      </a:pPr>
                      <a:r>
                        <a:rPr lang="en-US" sz="1200"/>
                        <a:t>R=-0.03</a:t>
                      </a:r>
                      <a:endParaRPr sz="120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CCCCCC"/>
                    </a:solidFill>
                  </a:tcPr>
                </a:tc>
                <a:extLst>
                  <a:ext uri="{0D108BD9-81ED-4DB2-BD59-A6C34878D82A}">
                    <a16:rowId xmlns:a16="http://schemas.microsoft.com/office/drawing/2014/main" val="10004"/>
                  </a:ext>
                </a:extLst>
              </a:tr>
              <a:tr h="554075">
                <a:tc>
                  <a:txBody>
                    <a:bodyPr/>
                    <a:lstStyle/>
                    <a:p>
                      <a:pPr marL="0" marR="0" lvl="0" indent="0" algn="l" rtl="0">
                        <a:lnSpc>
                          <a:spcPct val="100000"/>
                        </a:lnSpc>
                        <a:spcBef>
                          <a:spcPts val="0"/>
                        </a:spcBef>
                        <a:spcAft>
                          <a:spcPts val="0"/>
                        </a:spcAft>
                        <a:buClr>
                          <a:schemeClr val="dk1"/>
                        </a:buClr>
                        <a:buSzPts val="1200"/>
                        <a:buFont typeface="Calibri"/>
                        <a:buNone/>
                      </a:pPr>
                      <a:r>
                        <a:rPr lang="en-US" sz="1200" b="1" u="none" strike="noStrike" cap="none"/>
                        <a:t>Resell Item and Release Date</a:t>
                      </a:r>
                      <a:endParaRPr sz="1200" b="1"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FFF"/>
                    </a:solidFill>
                  </a:tcPr>
                </a:tc>
                <a:tc>
                  <a:txBody>
                    <a:bodyPr/>
                    <a:lstStyle/>
                    <a:p>
                      <a:pPr marL="0" marR="0" lvl="0" indent="0" algn="l" rtl="0">
                        <a:lnSpc>
                          <a:spcPct val="100000"/>
                        </a:lnSpc>
                        <a:spcBef>
                          <a:spcPts val="0"/>
                        </a:spcBef>
                        <a:spcAft>
                          <a:spcPts val="0"/>
                        </a:spcAft>
                        <a:buClr>
                          <a:schemeClr val="dk1"/>
                        </a:buClr>
                        <a:buSzPts val="1200"/>
                        <a:buFont typeface="Calibri"/>
                        <a:buNone/>
                      </a:pPr>
                      <a:r>
                        <a:rPr lang="en-US" sz="1200" u="none" strike="noStrike" cap="none"/>
                        <a:t>Very Weak Positive, </a:t>
                      </a:r>
                      <a:endParaRPr sz="1200" u="none" strike="noStrike" cap="none"/>
                    </a:p>
                    <a:p>
                      <a:pPr marL="0" marR="0" lvl="0" indent="0" algn="l" rtl="0">
                        <a:lnSpc>
                          <a:spcPct val="100000"/>
                        </a:lnSpc>
                        <a:spcBef>
                          <a:spcPts val="0"/>
                        </a:spcBef>
                        <a:spcAft>
                          <a:spcPts val="0"/>
                        </a:spcAft>
                        <a:buClr>
                          <a:schemeClr val="dk1"/>
                        </a:buClr>
                        <a:buSzPts val="1200"/>
                        <a:buFont typeface="Calibri"/>
                        <a:buNone/>
                      </a:pPr>
                      <a:r>
                        <a:rPr lang="en-US" sz="1200" u="none" strike="noStrike" cap="none"/>
                        <a:t>R=0.1</a:t>
                      </a:r>
                      <a:endParaRPr sz="1200" u="none" strike="noStrike" cap="none"/>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CCCCCC"/>
                    </a:solidFill>
                  </a:tcPr>
                </a:tc>
                <a:extLst>
                  <a:ext uri="{0D108BD9-81ED-4DB2-BD59-A6C34878D82A}">
                    <a16:rowId xmlns:a16="http://schemas.microsoft.com/office/drawing/2014/main" val="10005"/>
                  </a:ext>
                </a:extLst>
              </a:tr>
            </a:tbl>
          </a:graphicData>
        </a:graphic>
      </p:graphicFrame>
      <p:pic>
        <p:nvPicPr>
          <p:cNvPr id="246" name="Google Shape;246;p10"/>
          <p:cNvPicPr preferRelativeResize="0"/>
          <p:nvPr/>
        </p:nvPicPr>
        <p:blipFill rotWithShape="1">
          <a:blip r:embed="rId3">
            <a:alphaModFix/>
          </a:blip>
          <a:srcRect l="2893"/>
          <a:stretch/>
        </p:blipFill>
        <p:spPr>
          <a:xfrm>
            <a:off x="5642050" y="1845350"/>
            <a:ext cx="5602334" cy="4744300"/>
          </a:xfrm>
          <a:prstGeom prst="rect">
            <a:avLst/>
          </a:prstGeom>
          <a:noFill/>
          <a:ln>
            <a:noFill/>
          </a:ln>
        </p:spPr>
      </p:pic>
      <p:sp>
        <p:nvSpPr>
          <p:cNvPr id="247" name="Google Shape;247;p10"/>
          <p:cNvSpPr txBox="1"/>
          <p:nvPr/>
        </p:nvSpPr>
        <p:spPr>
          <a:xfrm>
            <a:off x="1464595" y="1745100"/>
            <a:ext cx="2614800" cy="387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a:solidFill>
                  <a:schemeClr val="dk1"/>
                </a:solidFill>
                <a:latin typeface="Calibri"/>
                <a:ea typeface="Calibri"/>
                <a:cs typeface="Calibri"/>
                <a:sym typeface="Calibri"/>
              </a:rPr>
              <a:t>Correlation Table (Summary)</a:t>
            </a:r>
            <a:endParaRPr sz="1600" b="0" i="0" u="none" strike="noStrike" cap="none">
              <a:solidFill>
                <a:schemeClr val="dk1"/>
              </a:solidFill>
              <a:latin typeface="Calibri"/>
              <a:ea typeface="Calibri"/>
              <a:cs typeface="Calibri"/>
              <a:sym typeface="Calibri"/>
            </a:endParaRPr>
          </a:p>
        </p:txBody>
      </p:sp>
      <p:sp>
        <p:nvSpPr>
          <p:cNvPr id="248" name="Google Shape;248;p10"/>
          <p:cNvSpPr txBox="1"/>
          <p:nvPr/>
        </p:nvSpPr>
        <p:spPr>
          <a:xfrm>
            <a:off x="6013213" y="1458050"/>
            <a:ext cx="4860000" cy="387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600"/>
              <a:buFont typeface="Arial"/>
              <a:buNone/>
            </a:pPr>
            <a:r>
              <a:rPr lang="en-US" sz="1600">
                <a:solidFill>
                  <a:schemeClr val="dk1"/>
                </a:solidFill>
                <a:latin typeface="Calibri"/>
                <a:ea typeface="Calibri"/>
                <a:cs typeface="Calibri"/>
                <a:sym typeface="Calibri"/>
              </a:rPr>
              <a:t>Regression Analysis (Release Date and Total Covid Cases)</a:t>
            </a:r>
            <a:endParaRPr sz="1600" b="0" i="0" u="none" strike="noStrike" cap="none">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8D98E"/>
        </a:solidFill>
        <a:effectLst/>
      </p:bgPr>
    </p:bg>
    <p:spTree>
      <p:nvGrpSpPr>
        <p:cNvPr id="1" name="Shape 252"/>
        <p:cNvGrpSpPr/>
        <p:nvPr/>
      </p:nvGrpSpPr>
      <p:grpSpPr>
        <a:xfrm>
          <a:off x="0" y="0"/>
          <a:ext cx="0" cy="0"/>
          <a:chOff x="0" y="0"/>
          <a:chExt cx="0" cy="0"/>
        </a:xfrm>
      </p:grpSpPr>
      <p:pic>
        <p:nvPicPr>
          <p:cNvPr id="253" name="Google Shape;253;p27"/>
          <p:cNvPicPr preferRelativeResize="0"/>
          <p:nvPr/>
        </p:nvPicPr>
        <p:blipFill rotWithShape="1">
          <a:blip r:embed="rId3">
            <a:alphaModFix/>
          </a:blip>
          <a:srcRect/>
          <a:stretch/>
        </p:blipFill>
        <p:spPr>
          <a:xfrm>
            <a:off x="4052574" y="882650"/>
            <a:ext cx="7940101" cy="5487600"/>
          </a:xfrm>
          <a:prstGeom prst="rect">
            <a:avLst/>
          </a:prstGeom>
          <a:noFill/>
          <a:ln>
            <a:noFill/>
          </a:ln>
        </p:spPr>
      </p:pic>
      <p:sp>
        <p:nvSpPr>
          <p:cNvPr id="254" name="Google Shape;254;p27"/>
          <p:cNvSpPr txBox="1">
            <a:spLocks noGrp="1"/>
          </p:cNvSpPr>
          <p:nvPr>
            <p:ph type="title"/>
          </p:nvPr>
        </p:nvSpPr>
        <p:spPr>
          <a:xfrm>
            <a:off x="268300" y="0"/>
            <a:ext cx="10007700" cy="1272900"/>
          </a:xfrm>
          <a:prstGeom prst="rect">
            <a:avLst/>
          </a:prstGeom>
          <a:noFill/>
          <a:ln>
            <a:noFill/>
          </a:ln>
        </p:spPr>
        <p:txBody>
          <a:bodyPr spcFirstLastPara="1" wrap="square" lIns="45700" tIns="45700" rIns="45700" bIns="45700" anchor="ctr" anchorCtr="0">
            <a:noAutofit/>
          </a:bodyPr>
          <a:lstStyle/>
          <a:p>
            <a:pPr marL="0" lvl="0" indent="0" algn="l" rtl="0">
              <a:lnSpc>
                <a:spcPct val="90000"/>
              </a:lnSpc>
              <a:spcBef>
                <a:spcPts val="0"/>
              </a:spcBef>
              <a:spcAft>
                <a:spcPts val="0"/>
              </a:spcAft>
              <a:buClr>
                <a:srgbClr val="000000"/>
              </a:buClr>
              <a:buSzPts val="1800"/>
              <a:buFont typeface="Arial"/>
              <a:buNone/>
            </a:pPr>
            <a:r>
              <a:rPr lang="en-US" sz="4400">
                <a:solidFill>
                  <a:srgbClr val="FFFFFF"/>
                </a:solidFill>
              </a:rPr>
              <a:t>Summary from Gradient Boost Model</a:t>
            </a:r>
            <a:endParaRPr sz="4400">
              <a:solidFill>
                <a:srgbClr val="FFFFFF"/>
              </a:solidFill>
            </a:endParaRPr>
          </a:p>
        </p:txBody>
      </p:sp>
      <p:pic>
        <p:nvPicPr>
          <p:cNvPr id="255" name="Google Shape;255;p27"/>
          <p:cNvPicPr preferRelativeResize="0"/>
          <p:nvPr/>
        </p:nvPicPr>
        <p:blipFill rotWithShape="1">
          <a:blip r:embed="rId4">
            <a:alphaModFix/>
          </a:blip>
          <a:srcRect/>
          <a:stretch/>
        </p:blipFill>
        <p:spPr>
          <a:xfrm>
            <a:off x="2106391" y="1139589"/>
            <a:ext cx="7305268" cy="5280299"/>
          </a:xfrm>
          <a:prstGeom prst="rect">
            <a:avLst/>
          </a:prstGeom>
          <a:noFill/>
          <a:ln>
            <a:noFill/>
          </a:ln>
        </p:spPr>
      </p:pic>
      <p:pic>
        <p:nvPicPr>
          <p:cNvPr id="256" name="Google Shape;256;p27"/>
          <p:cNvPicPr preferRelativeResize="0"/>
          <p:nvPr/>
        </p:nvPicPr>
        <p:blipFill rotWithShape="1">
          <a:blip r:embed="rId5">
            <a:alphaModFix/>
          </a:blip>
          <a:srcRect/>
          <a:stretch/>
        </p:blipFill>
        <p:spPr>
          <a:xfrm>
            <a:off x="791050" y="963557"/>
            <a:ext cx="10490025" cy="2735243"/>
          </a:xfrm>
          <a:prstGeom prst="rect">
            <a:avLst/>
          </a:prstGeom>
          <a:noFill/>
          <a:ln>
            <a:noFill/>
          </a:ln>
        </p:spPr>
      </p:pic>
      <p:pic>
        <p:nvPicPr>
          <p:cNvPr id="257" name="Google Shape;257;p27"/>
          <p:cNvPicPr preferRelativeResize="0"/>
          <p:nvPr/>
        </p:nvPicPr>
        <p:blipFill rotWithShape="1">
          <a:blip r:embed="rId6">
            <a:alphaModFix/>
          </a:blip>
          <a:srcRect/>
          <a:stretch/>
        </p:blipFill>
        <p:spPr>
          <a:xfrm>
            <a:off x="176775" y="970049"/>
            <a:ext cx="3774671" cy="5487600"/>
          </a:xfrm>
          <a:prstGeom prst="rect">
            <a:avLst/>
          </a:prstGeom>
          <a:noFill/>
          <a:ln>
            <a:noFill/>
          </a:ln>
        </p:spPr>
      </p:pic>
      <p:pic>
        <p:nvPicPr>
          <p:cNvPr id="258" name="Google Shape;258;p27"/>
          <p:cNvPicPr preferRelativeResize="0"/>
          <p:nvPr/>
        </p:nvPicPr>
        <p:blipFill rotWithShape="1">
          <a:blip r:embed="rId7">
            <a:alphaModFix/>
          </a:blip>
          <a:srcRect/>
          <a:stretch/>
        </p:blipFill>
        <p:spPr>
          <a:xfrm>
            <a:off x="752800" y="3884049"/>
            <a:ext cx="10528274" cy="28483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255"/>
                                        </p:tgtEl>
                                      </p:cBhvr>
                                    </p:animEffect>
                                    <p:set>
                                      <p:cBhvr>
                                        <p:cTn id="11" dur="1" fill="hold">
                                          <p:stCondLst>
                                            <p:cond delay="500"/>
                                          </p:stCondLst>
                                        </p:cTn>
                                        <p:tgtEl>
                                          <p:spTgt spid="255"/>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257"/>
                                        </p:tgtEl>
                                        <p:attrNameLst>
                                          <p:attrName>style.visibility</p:attrName>
                                        </p:attrNameLst>
                                      </p:cBhvr>
                                      <p:to>
                                        <p:strVal val="visible"/>
                                      </p:to>
                                    </p:set>
                                    <p:animEffect transition="in" filter="fade">
                                      <p:cBhvr>
                                        <p:cTn id="16" dur="500"/>
                                        <p:tgtEl>
                                          <p:spTgt spid="25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53"/>
                                        </p:tgtEl>
                                        <p:attrNameLst>
                                          <p:attrName>style.visibility</p:attrName>
                                        </p:attrNameLst>
                                      </p:cBhvr>
                                      <p:to>
                                        <p:strVal val="visible"/>
                                      </p:to>
                                    </p:set>
                                    <p:animEffect transition="in" filter="fade">
                                      <p:cBhvr>
                                        <p:cTn id="21" dur="500"/>
                                        <p:tgtEl>
                                          <p:spTgt spid="253"/>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xit" presetSubtype="0" fill="hold" nodeType="clickEffect">
                                  <p:stCondLst>
                                    <p:cond delay="0"/>
                                  </p:stCondLst>
                                  <p:childTnLst>
                                    <p:animEffect transition="out" filter="fade">
                                      <p:cBhvr>
                                        <p:cTn id="25" dur="500"/>
                                        <p:tgtEl>
                                          <p:spTgt spid="253"/>
                                        </p:tgtEl>
                                      </p:cBhvr>
                                    </p:animEffect>
                                    <p:set>
                                      <p:cBhvr>
                                        <p:cTn id="26" dur="1" fill="hold">
                                          <p:stCondLst>
                                            <p:cond delay="500"/>
                                          </p:stCondLst>
                                        </p:cTn>
                                        <p:tgtEl>
                                          <p:spTgt spid="253"/>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0" presetClass="exit" presetSubtype="0" fill="hold" nodeType="clickEffect">
                                  <p:stCondLst>
                                    <p:cond delay="0"/>
                                  </p:stCondLst>
                                  <p:childTnLst>
                                    <p:animEffect transition="out" filter="fade">
                                      <p:cBhvr>
                                        <p:cTn id="30" dur="500"/>
                                        <p:tgtEl>
                                          <p:spTgt spid="257"/>
                                        </p:tgtEl>
                                      </p:cBhvr>
                                    </p:animEffect>
                                    <p:set>
                                      <p:cBhvr>
                                        <p:cTn id="31" dur="1" fill="hold">
                                          <p:stCondLst>
                                            <p:cond delay="500"/>
                                          </p:stCondLst>
                                        </p:cTn>
                                        <p:tgtEl>
                                          <p:spTgt spid="257"/>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23" presetClass="entr" presetSubtype="16" fill="hold" nodeType="clickEffect">
                                  <p:stCondLst>
                                    <p:cond delay="0"/>
                                  </p:stCondLst>
                                  <p:childTnLst>
                                    <p:set>
                                      <p:cBhvr>
                                        <p:cTn id="35" dur="1" fill="hold">
                                          <p:stCondLst>
                                            <p:cond delay="0"/>
                                          </p:stCondLst>
                                        </p:cTn>
                                        <p:tgtEl>
                                          <p:spTgt spid="258"/>
                                        </p:tgtEl>
                                        <p:attrNameLst>
                                          <p:attrName>style.visibility</p:attrName>
                                        </p:attrNameLst>
                                      </p:cBhvr>
                                      <p:to>
                                        <p:strVal val="visible"/>
                                      </p:to>
                                    </p:set>
                                    <p:anim calcmode="lin" valueType="num">
                                      <p:cBhvr additive="base">
                                        <p:cTn id="36" dur="500"/>
                                        <p:tgtEl>
                                          <p:spTgt spid="258"/>
                                        </p:tgtEl>
                                        <p:attrNameLst>
                                          <p:attrName>ppt_w</p:attrName>
                                        </p:attrNameLst>
                                      </p:cBhvr>
                                      <p:tavLst>
                                        <p:tav tm="0">
                                          <p:val>
                                            <p:strVal val="0"/>
                                          </p:val>
                                        </p:tav>
                                        <p:tav tm="100000">
                                          <p:val>
                                            <p:strVal val="#ppt_w"/>
                                          </p:val>
                                        </p:tav>
                                      </p:tavLst>
                                    </p:anim>
                                    <p:anim calcmode="lin" valueType="num">
                                      <p:cBhvr additive="base">
                                        <p:cTn id="37" dur="500"/>
                                        <p:tgtEl>
                                          <p:spTgt spid="258"/>
                                        </p:tgtEl>
                                        <p:attrNameLst>
                                          <p:attrName>ppt_h</p:attrName>
                                        </p:attrNameLst>
                                      </p:cBhvr>
                                      <p:tavLst>
                                        <p:tav tm="0">
                                          <p:val>
                                            <p:strVal val="0"/>
                                          </p:val>
                                        </p:tav>
                                        <p:tav tm="100000">
                                          <p:val>
                                            <p:strVal val="#ppt_h"/>
                                          </p:val>
                                        </p:tav>
                                      </p:tavLst>
                                    </p:anim>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256"/>
                                        </p:tgtEl>
                                        <p:attrNameLst>
                                          <p:attrName>style.visibility</p:attrName>
                                        </p:attrNameLst>
                                      </p:cBhvr>
                                      <p:to>
                                        <p:strVal val="visible"/>
                                      </p:to>
                                    </p:set>
                                    <p:animEffect transition="in" filter="fade">
                                      <p:cBhvr>
                                        <p:cTn id="42" dur="500"/>
                                        <p:tgtEl>
                                          <p:spTgt spid="25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xit" presetSubtype="0" fill="hold" nodeType="clickEffect">
                                  <p:stCondLst>
                                    <p:cond delay="0"/>
                                  </p:stCondLst>
                                  <p:childTnLst>
                                    <p:animEffect transition="out" filter="fade">
                                      <p:cBhvr>
                                        <p:cTn id="46" dur="500"/>
                                        <p:tgtEl>
                                          <p:spTgt spid="258"/>
                                        </p:tgtEl>
                                      </p:cBhvr>
                                    </p:animEffect>
                                    <p:set>
                                      <p:cBhvr>
                                        <p:cTn id="47" dur="1" fill="hold">
                                          <p:stCondLst>
                                            <p:cond delay="500"/>
                                          </p:stCondLst>
                                        </p:cTn>
                                        <p:tgtEl>
                                          <p:spTgt spid="258"/>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2" presetClass="exit" presetSubtype="4" fill="hold" nodeType="clickEffect">
                                  <p:stCondLst>
                                    <p:cond delay="0"/>
                                  </p:stCondLst>
                                  <p:childTnLst>
                                    <p:anim calcmode="lin" valueType="num">
                                      <p:cBhvr additive="base">
                                        <p:cTn id="51" dur="500"/>
                                        <p:tgtEl>
                                          <p:spTgt spid="256"/>
                                        </p:tgtEl>
                                        <p:attrNameLst>
                                          <p:attrName>ppt_y</p:attrName>
                                        </p:attrNameLst>
                                      </p:cBhvr>
                                      <p:tavLst>
                                        <p:tav tm="0">
                                          <p:val>
                                            <p:strVal val="#ppt_y"/>
                                          </p:val>
                                        </p:tav>
                                        <p:tav tm="100000">
                                          <p:val>
                                            <p:strVal val="#ppt_y+1"/>
                                          </p:val>
                                        </p:tav>
                                      </p:tavLst>
                                    </p:anim>
                                    <p:set>
                                      <p:cBhvr>
                                        <p:cTn id="52" dur="1" fill="hold">
                                          <p:stCondLst>
                                            <p:cond delay="500"/>
                                          </p:stCondLst>
                                        </p:cTn>
                                        <p:tgtEl>
                                          <p:spTgt spid="25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1D9A78"/>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825</Words>
  <Application>Microsoft Office PowerPoint</Application>
  <PresentationFormat>Widescreen</PresentationFormat>
  <Paragraphs>150</Paragraphs>
  <Slides>11</Slides>
  <Notes>11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Arial</vt:lpstr>
      <vt:lpstr>Roboto Thin</vt:lpstr>
      <vt:lpstr>Times New Roman</vt:lpstr>
      <vt:lpstr>Calibri</vt:lpstr>
      <vt:lpstr>Roboto Medium</vt:lpstr>
      <vt:lpstr>Roboto</vt:lpstr>
      <vt:lpstr>Office Theme</vt:lpstr>
      <vt:lpstr>Team Theta Project Report</vt:lpstr>
      <vt:lpstr>Team Theta Organization</vt:lpstr>
      <vt:lpstr>Problem Statement</vt:lpstr>
      <vt:lpstr>Assumptions</vt:lpstr>
      <vt:lpstr>Data Sources</vt:lpstr>
      <vt:lpstr>Research</vt:lpstr>
      <vt:lpstr>Visualizations</vt:lpstr>
      <vt:lpstr>Correlation and Regression Summary</vt:lpstr>
      <vt:lpstr>Summary from Gradient Boost Model</vt:lpstr>
      <vt:lpstr>Future Work</vt:lpstr>
      <vt:lpstr>Question &amp; Answer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Theta Project Report</dc:title>
  <dc:creator>alangrel</dc:creator>
  <cp:lastModifiedBy>Carlos Rollhauser</cp:lastModifiedBy>
  <cp:revision>1</cp:revision>
  <dcterms:created xsi:type="dcterms:W3CDTF">2020-11-21T18:23:54Z</dcterms:created>
  <dcterms:modified xsi:type="dcterms:W3CDTF">2021-03-16T21:31:06Z</dcterms:modified>
</cp:coreProperties>
</file>